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7" d="100"/>
          <a:sy n="87" d="100"/>
        </p:scale>
        <p:origin x="9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85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slow">
    <p:push dir="u"/>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335649"/>
            <a:ext cx="4919305" cy="3558302"/>
          </a:xfrm>
          <a:prstGeom prst="rect">
            <a:avLst/>
          </a:prstGeom>
        </p:spPr>
      </p:pic>
      <p:sp>
        <p:nvSpPr>
          <p:cNvPr id="6" name="Text 1"/>
          <p:cNvSpPr/>
          <p:nvPr/>
        </p:nvSpPr>
        <p:spPr>
          <a:xfrm>
            <a:off x="793790" y="1606987"/>
            <a:ext cx="7556421" cy="2934653"/>
          </a:xfrm>
          <a:prstGeom prst="rect">
            <a:avLst/>
          </a:prstGeom>
          <a:noFill/>
          <a:ln/>
        </p:spPr>
        <p:txBody>
          <a:bodyPr wrap="square" rtlCol="0" anchor="t"/>
          <a:lstStyle/>
          <a:p>
            <a:pPr marL="0" indent="0">
              <a:lnSpc>
                <a:spcPts val="7702"/>
              </a:lnSpc>
              <a:buNone/>
            </a:pPr>
            <a:r>
              <a:rPr lang="en-US" sz="6162" dirty="0">
                <a:solidFill>
                  <a:srgbClr val="312F2B"/>
                </a:solidFill>
                <a:latin typeface="Gelasio" pitchFamily="34" charset="0"/>
                <a:ea typeface="Gelasio" pitchFamily="34" charset="-122"/>
                <a:cs typeface="Gelasio" pitchFamily="34" charset="-120"/>
              </a:rPr>
              <a:t>Interest Rate Analysis (Financial Sector) In India</a:t>
            </a:r>
            <a:endParaRPr lang="en-US" sz="6162" dirty="0"/>
          </a:p>
        </p:txBody>
      </p:sp>
      <p:sp>
        <p:nvSpPr>
          <p:cNvPr id="7" name="Text 2"/>
          <p:cNvSpPr/>
          <p:nvPr/>
        </p:nvSpPr>
        <p:spPr>
          <a:xfrm>
            <a:off x="793790" y="4881801"/>
            <a:ext cx="7556421" cy="1088708"/>
          </a:xfrm>
          <a:prstGeom prst="rect">
            <a:avLst/>
          </a:prstGeom>
          <a:noFill/>
          <a:ln/>
        </p:spPr>
        <p:txBody>
          <a:bodyPr wrap="squar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India's financial sector is dynamic and complex, with interest rates playing a crucial role in shaping economic activity. This presentation explores the key interest rate indicators, their trends, and their impact on the financial sector.</a:t>
            </a:r>
            <a:endParaRPr lang="en-US" sz="1786" dirty="0"/>
          </a:p>
        </p:txBody>
      </p:sp>
      <p:sp>
        <p:nvSpPr>
          <p:cNvPr id="8" name="Shape 3"/>
          <p:cNvSpPr/>
          <p:nvPr/>
        </p:nvSpPr>
        <p:spPr>
          <a:xfrm>
            <a:off x="793790" y="6242566"/>
            <a:ext cx="362903" cy="362903"/>
          </a:xfrm>
          <a:prstGeom prst="roundRect">
            <a:avLst>
              <a:gd name="adj" fmla="val 25194296"/>
            </a:avLst>
          </a:prstGeom>
          <a:noFill/>
          <a:ln w="7620">
            <a:solidFill>
              <a:srgbClr val="FFFFFF"/>
            </a:solidFill>
            <a:prstDash val="solid"/>
          </a:ln>
        </p:spPr>
        <p:txBody>
          <a:bodyPr/>
          <a:lstStyle/>
          <a:p>
            <a:endParaRPr lang="en-IN"/>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198251"/>
            <a:ext cx="4919305" cy="3832979"/>
          </a:xfrm>
          <a:prstGeom prst="rect">
            <a:avLst/>
          </a:prstGeom>
        </p:spPr>
      </p:pic>
      <p:sp>
        <p:nvSpPr>
          <p:cNvPr id="6" name="Text 1"/>
          <p:cNvSpPr/>
          <p:nvPr/>
        </p:nvSpPr>
        <p:spPr>
          <a:xfrm>
            <a:off x="6280190" y="2510076"/>
            <a:ext cx="7556421" cy="1417558"/>
          </a:xfrm>
          <a:prstGeom prst="rect">
            <a:avLst/>
          </a:prstGeom>
          <a:noFill/>
          <a:ln/>
        </p:spPr>
        <p:txBody>
          <a:bodyPr wrap="square" rtlCol="0" anchor="t"/>
          <a:lstStyle/>
          <a:p>
            <a:pPr marL="0" indent="0">
              <a:lnSpc>
                <a:spcPts val="5581"/>
              </a:lnSpc>
              <a:buNone/>
            </a:pPr>
            <a:r>
              <a:rPr lang="en-US" sz="4465" dirty="0">
                <a:solidFill>
                  <a:srgbClr val="312F2B"/>
                </a:solidFill>
                <a:latin typeface="Gelasio" pitchFamily="34" charset="0"/>
                <a:ea typeface="Gelasio" pitchFamily="34" charset="-122"/>
                <a:cs typeface="Gelasio" pitchFamily="34" charset="-120"/>
              </a:rPr>
              <a:t>Conclusion and Recommendations</a:t>
            </a:r>
            <a:endParaRPr lang="en-US" sz="4465" dirty="0"/>
          </a:p>
        </p:txBody>
      </p:sp>
      <p:sp>
        <p:nvSpPr>
          <p:cNvPr id="7" name="Text 2"/>
          <p:cNvSpPr/>
          <p:nvPr/>
        </p:nvSpPr>
        <p:spPr>
          <a:xfrm>
            <a:off x="6280190" y="4267795"/>
            <a:ext cx="7556421" cy="1451610"/>
          </a:xfrm>
          <a:prstGeom prst="rect">
            <a:avLst/>
          </a:prstGeom>
          <a:noFill/>
          <a:ln/>
        </p:spPr>
        <p:txBody>
          <a:bodyPr wrap="squar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Interest rates play a vital role in the Indian financial sector, influencing lending, borrowing, investment decisions, and overall economic activity. The RBI's skillful management of interest rates is crucial for fostering sustainable growth and ensuring financial stability.</a:t>
            </a:r>
            <a:endParaRPr lang="en-US" sz="1786"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01D66F-3740-1676-3388-870688F39740}"/>
              </a:ext>
            </a:extLst>
          </p:cNvPr>
          <p:cNvSpPr txBox="1"/>
          <p:nvPr/>
        </p:nvSpPr>
        <p:spPr>
          <a:xfrm>
            <a:off x="688368" y="2661006"/>
            <a:ext cx="6411075" cy="3539430"/>
          </a:xfrm>
          <a:prstGeom prst="rect">
            <a:avLst/>
          </a:prstGeom>
          <a:noFill/>
        </p:spPr>
        <p:txBody>
          <a:bodyPr wrap="square" rtlCol="0">
            <a:spAutoFit/>
          </a:bodyPr>
          <a:lstStyle/>
          <a:p>
            <a:r>
              <a:rPr lang="en-IN" sz="3200" dirty="0" err="1"/>
              <a:t>Mrunmayi</a:t>
            </a:r>
            <a:r>
              <a:rPr lang="en-IN" sz="3200" dirty="0"/>
              <a:t> </a:t>
            </a:r>
            <a:r>
              <a:rPr lang="en-IN" sz="3200" dirty="0" err="1"/>
              <a:t>Sunkale</a:t>
            </a:r>
            <a:r>
              <a:rPr lang="en-IN" sz="3200" dirty="0"/>
              <a:t> - 021330024508</a:t>
            </a:r>
          </a:p>
          <a:p>
            <a:r>
              <a:rPr lang="en-IN" sz="3200" dirty="0" err="1"/>
              <a:t>Aagam</a:t>
            </a:r>
            <a:r>
              <a:rPr lang="en-IN" sz="3200" dirty="0"/>
              <a:t> Shah - 021330024003</a:t>
            </a:r>
          </a:p>
          <a:p>
            <a:r>
              <a:rPr lang="en-IN" sz="3200" dirty="0"/>
              <a:t>Kalpesh Patil - 021330024018</a:t>
            </a:r>
          </a:p>
          <a:p>
            <a:r>
              <a:rPr lang="en-IN" sz="3200" dirty="0"/>
              <a:t>Mubeen Khan - 021330024344</a:t>
            </a:r>
          </a:p>
          <a:p>
            <a:r>
              <a:rPr lang="en-IN" sz="3200" dirty="0"/>
              <a:t>Pranav </a:t>
            </a:r>
            <a:r>
              <a:rPr lang="en-IN" sz="3200" dirty="0" err="1"/>
              <a:t>Wagh</a:t>
            </a:r>
            <a:r>
              <a:rPr lang="en-IN" sz="3200" dirty="0"/>
              <a:t> - 021330024162</a:t>
            </a:r>
          </a:p>
          <a:p>
            <a:r>
              <a:rPr lang="en-IN" sz="3200" dirty="0" err="1"/>
              <a:t>Saigita</a:t>
            </a:r>
            <a:r>
              <a:rPr lang="en-IN" sz="3200" dirty="0"/>
              <a:t> </a:t>
            </a:r>
            <a:r>
              <a:rPr lang="en-IN" sz="3200" dirty="0" err="1"/>
              <a:t>Goklani</a:t>
            </a:r>
            <a:r>
              <a:rPr lang="en-IN" sz="3200" dirty="0"/>
              <a:t> - 021330024398</a:t>
            </a:r>
          </a:p>
          <a:p>
            <a:r>
              <a:rPr lang="en-IN" sz="3200" dirty="0"/>
              <a:t>Aditi Singh - 021330024005</a:t>
            </a:r>
          </a:p>
        </p:txBody>
      </p:sp>
      <p:sp>
        <p:nvSpPr>
          <p:cNvPr id="4" name="AutoShape 4" descr="Money order: 4 key reasons why India is still stuck with costly and slow  payment modes like money order - The Economic Times">
            <a:extLst>
              <a:ext uri="{FF2B5EF4-FFF2-40B4-BE49-F238E27FC236}">
                <a16:creationId xmlns:a16="http://schemas.microsoft.com/office/drawing/2014/main" id="{06C9C2F1-ACC6-5FD8-997A-27BD5730DF60}"/>
              </a:ext>
            </a:extLst>
          </p:cNvPr>
          <p:cNvSpPr>
            <a:spLocks noChangeAspect="1" noChangeArrowheads="1"/>
          </p:cNvSpPr>
          <p:nvPr/>
        </p:nvSpPr>
        <p:spPr bwMode="auto">
          <a:xfrm>
            <a:off x="9336481" y="4874563"/>
            <a:ext cx="228251" cy="228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Money order: 4 key reasons why India is still stuck with costly and slow  payment modes like money order - The Economic Times">
            <a:extLst>
              <a:ext uri="{FF2B5EF4-FFF2-40B4-BE49-F238E27FC236}">
                <a16:creationId xmlns:a16="http://schemas.microsoft.com/office/drawing/2014/main" id="{EA97044E-0D75-27A1-8127-C24439C9D481}"/>
              </a:ext>
            </a:extLst>
          </p:cNvPr>
          <p:cNvSpPr>
            <a:spLocks noChangeAspect="1" noChangeArrowheads="1"/>
          </p:cNvSpPr>
          <p:nvPr/>
        </p:nvSpPr>
        <p:spPr bwMode="auto">
          <a:xfrm>
            <a:off x="9488881" y="5026963"/>
            <a:ext cx="228251" cy="228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Money order: 4 key reasons why India is still stuck with costly and slow  payment modes like money order - The Economic Times">
            <a:extLst>
              <a:ext uri="{FF2B5EF4-FFF2-40B4-BE49-F238E27FC236}">
                <a16:creationId xmlns:a16="http://schemas.microsoft.com/office/drawing/2014/main" id="{870DB638-856D-2668-3C18-30B181C0E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4477" y="2742588"/>
            <a:ext cx="3457848" cy="34578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87873F-05E8-9C0A-41BC-6370FF45B464}"/>
              </a:ext>
            </a:extLst>
          </p:cNvPr>
          <p:cNvSpPr txBox="1"/>
          <p:nvPr/>
        </p:nvSpPr>
        <p:spPr>
          <a:xfrm>
            <a:off x="421240" y="860129"/>
            <a:ext cx="13787919" cy="923330"/>
          </a:xfrm>
          <a:prstGeom prst="rect">
            <a:avLst/>
          </a:prstGeom>
          <a:noFill/>
        </p:spPr>
        <p:txBody>
          <a:bodyPr wrap="square" rtlCol="0">
            <a:spAutoFit/>
          </a:bodyPr>
          <a:lstStyle/>
          <a:p>
            <a:r>
              <a:rPr lang="en-IN" sz="5400" dirty="0">
                <a:latin typeface="Amasis MT Pro Medium" panose="020F0502020204030204" pitchFamily="18" charset="0"/>
              </a:rPr>
              <a:t>MANAGERIAL ECONOMICS – BILL GATES</a:t>
            </a:r>
          </a:p>
        </p:txBody>
      </p:sp>
      <p:sp>
        <p:nvSpPr>
          <p:cNvPr id="7" name="TextBox 6">
            <a:extLst>
              <a:ext uri="{FF2B5EF4-FFF2-40B4-BE49-F238E27FC236}">
                <a16:creationId xmlns:a16="http://schemas.microsoft.com/office/drawing/2014/main" id="{2B6D5C8F-D97B-5476-85A9-9BD94BA31685}"/>
              </a:ext>
            </a:extLst>
          </p:cNvPr>
          <p:cNvSpPr txBox="1"/>
          <p:nvPr/>
        </p:nvSpPr>
        <p:spPr>
          <a:xfrm>
            <a:off x="5746170" y="6925524"/>
            <a:ext cx="3970962" cy="923330"/>
          </a:xfrm>
          <a:prstGeom prst="rect">
            <a:avLst/>
          </a:prstGeom>
          <a:noFill/>
        </p:spPr>
        <p:txBody>
          <a:bodyPr wrap="square" rtlCol="0">
            <a:spAutoFit/>
          </a:bodyPr>
          <a:lstStyle/>
          <a:p>
            <a:r>
              <a:rPr lang="en-IN" sz="5400" dirty="0">
                <a:latin typeface="Amasis MT Pro Medium" panose="020F0502020204030204" pitchFamily="18" charset="0"/>
              </a:rPr>
              <a:t>THE</a:t>
            </a:r>
            <a:r>
              <a:rPr lang="en-IN" sz="5400" dirty="0">
                <a:latin typeface="Amasis MT Pro Black" panose="020F0502020204030204" pitchFamily="18" charset="0"/>
              </a:rPr>
              <a:t> </a:t>
            </a:r>
            <a:r>
              <a:rPr lang="en-IN" sz="5400" dirty="0">
                <a:latin typeface="Amasis MT Pro Medium" panose="020F0502020204030204" pitchFamily="18" charset="0"/>
              </a:rPr>
              <a:t>END</a:t>
            </a:r>
          </a:p>
        </p:txBody>
      </p:sp>
    </p:spTree>
    <p:extLst>
      <p:ext uri="{BB962C8B-B14F-4D97-AF65-F5344CB8AC3E}">
        <p14:creationId xmlns:p14="http://schemas.microsoft.com/office/powerpoint/2010/main" val="10593303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16" name="Rectangle 15">
            <a:extLst>
              <a:ext uri="{FF2B5EF4-FFF2-40B4-BE49-F238E27FC236}">
                <a16:creationId xmlns:a16="http://schemas.microsoft.com/office/drawing/2014/main" id="{82BA7410-9D4A-2CB5-939E-1FADC7AA5B59}"/>
              </a:ext>
            </a:extLst>
          </p:cNvPr>
          <p:cNvSpPr/>
          <p:nvPr/>
        </p:nvSpPr>
        <p:spPr>
          <a:xfrm>
            <a:off x="479242" y="3143896"/>
            <a:ext cx="4073420" cy="3205484"/>
          </a:xfrm>
          <a:prstGeom prst="rect">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77368D2-A526-9FC6-0DE5-7CFF07272371}"/>
              </a:ext>
            </a:extLst>
          </p:cNvPr>
          <p:cNvSpPr/>
          <p:nvPr/>
        </p:nvSpPr>
        <p:spPr>
          <a:xfrm>
            <a:off x="4999135" y="3143895"/>
            <a:ext cx="4436873" cy="3205485"/>
          </a:xfrm>
          <a:prstGeom prst="rect">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7B0148B-9B45-5E98-E647-C194B2B17728}"/>
              </a:ext>
            </a:extLst>
          </p:cNvPr>
          <p:cNvSpPr/>
          <p:nvPr/>
        </p:nvSpPr>
        <p:spPr>
          <a:xfrm>
            <a:off x="9762020" y="3143895"/>
            <a:ext cx="4524221" cy="3205485"/>
          </a:xfrm>
          <a:prstGeom prst="rect">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3629025" y="863084"/>
            <a:ext cx="5969079" cy="708779"/>
          </a:xfrm>
          <a:prstGeom prst="rect">
            <a:avLst/>
          </a:prstGeom>
          <a:noFill/>
          <a:ln/>
        </p:spPr>
        <p:txBody>
          <a:bodyPr wrap="none" rtlCol="0" anchor="t"/>
          <a:lstStyle/>
          <a:p>
            <a:pPr marL="0" indent="0">
              <a:lnSpc>
                <a:spcPts val="5581"/>
              </a:lnSpc>
              <a:buNone/>
            </a:pPr>
            <a:r>
              <a:rPr lang="en-US" sz="4465" dirty="0">
                <a:solidFill>
                  <a:srgbClr val="312F2B"/>
                </a:solidFill>
                <a:latin typeface="Gelasio" pitchFamily="34" charset="0"/>
                <a:ea typeface="Gelasio" pitchFamily="34" charset="-122"/>
                <a:cs typeface="Gelasio" pitchFamily="34" charset="-120"/>
              </a:rPr>
              <a:t>Interest Rate Indicators</a:t>
            </a:r>
            <a:endParaRPr lang="en-US" sz="4465" dirty="0"/>
          </a:p>
        </p:txBody>
      </p:sp>
      <p:sp>
        <p:nvSpPr>
          <p:cNvPr id="5" name="Text 2"/>
          <p:cNvSpPr/>
          <p:nvPr/>
        </p:nvSpPr>
        <p:spPr>
          <a:xfrm>
            <a:off x="793790" y="3271361"/>
            <a:ext cx="2835235" cy="354330"/>
          </a:xfrm>
          <a:prstGeom prst="rect">
            <a:avLst/>
          </a:prstGeom>
          <a:noFill/>
          <a:ln/>
        </p:spPr>
        <p:txBody>
          <a:bodyPr wrap="none" rtlCol="0" anchor="t"/>
          <a:lstStyle/>
          <a:p>
            <a:pPr marL="0" indent="0">
              <a:lnSpc>
                <a:spcPts val="2791"/>
              </a:lnSpc>
              <a:buNone/>
            </a:pPr>
            <a:r>
              <a:rPr lang="en-US" sz="2800" dirty="0">
                <a:solidFill>
                  <a:srgbClr val="312F2B"/>
                </a:solidFill>
                <a:latin typeface="Gelasio" pitchFamily="34" charset="0"/>
                <a:ea typeface="Gelasio" pitchFamily="34" charset="-122"/>
                <a:cs typeface="Gelasio" pitchFamily="34" charset="-120"/>
              </a:rPr>
              <a:t>91/364 Days T-bills</a:t>
            </a:r>
            <a:endParaRPr lang="en-US" sz="2800" dirty="0"/>
          </a:p>
        </p:txBody>
      </p:sp>
      <p:sp>
        <p:nvSpPr>
          <p:cNvPr id="6" name="Text 3"/>
          <p:cNvSpPr/>
          <p:nvPr/>
        </p:nvSpPr>
        <p:spPr>
          <a:xfrm>
            <a:off x="793790" y="3852505"/>
            <a:ext cx="3978116" cy="1814513"/>
          </a:xfrm>
          <a:prstGeom prst="rect">
            <a:avLst/>
          </a:prstGeom>
          <a:noFill/>
          <a:ln/>
        </p:spPr>
        <p:txBody>
          <a:bodyPr wrap="squar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Treasury bills are short-term debt instruments issued by the government to raise funds. These instruments are highly liquid and considered safe-haven assets.</a:t>
            </a:r>
            <a:endParaRPr lang="en-US" sz="1786" dirty="0"/>
          </a:p>
        </p:txBody>
      </p:sp>
      <p:sp>
        <p:nvSpPr>
          <p:cNvPr id="7" name="Text 4"/>
          <p:cNvSpPr/>
          <p:nvPr/>
        </p:nvSpPr>
        <p:spPr>
          <a:xfrm>
            <a:off x="5332928" y="3271361"/>
            <a:ext cx="2835235" cy="354330"/>
          </a:xfrm>
          <a:prstGeom prst="rect">
            <a:avLst/>
          </a:prstGeom>
          <a:noFill/>
          <a:ln/>
        </p:spPr>
        <p:txBody>
          <a:bodyPr wrap="none" rtlCol="0" anchor="t"/>
          <a:lstStyle/>
          <a:p>
            <a:pPr marL="0" indent="0">
              <a:lnSpc>
                <a:spcPts val="2791"/>
              </a:lnSpc>
              <a:buNone/>
            </a:pPr>
            <a:r>
              <a:rPr lang="en-US" sz="2800" dirty="0">
                <a:solidFill>
                  <a:srgbClr val="312F2B"/>
                </a:solidFill>
                <a:latin typeface="Gelasio" pitchFamily="34" charset="0"/>
                <a:ea typeface="Gelasio" pitchFamily="34" charset="-122"/>
                <a:cs typeface="Gelasio" pitchFamily="34" charset="-120"/>
              </a:rPr>
              <a:t>Repo Rate</a:t>
            </a:r>
            <a:endParaRPr lang="en-US" sz="2800" dirty="0"/>
          </a:p>
        </p:txBody>
      </p:sp>
      <p:sp>
        <p:nvSpPr>
          <p:cNvPr id="8" name="Text 5"/>
          <p:cNvSpPr/>
          <p:nvPr/>
        </p:nvSpPr>
        <p:spPr>
          <a:xfrm>
            <a:off x="5332928" y="3852505"/>
            <a:ext cx="3978116" cy="1814513"/>
          </a:xfrm>
          <a:prstGeom prst="rect">
            <a:avLst/>
          </a:prstGeom>
          <a:noFill/>
          <a:ln/>
        </p:spPr>
        <p:txBody>
          <a:bodyPr wrap="squar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The repo rate is the rate at which the Reserve Bank of India (RBI) lends money to banks against government securities. It is a key tool used by the RBI to control liquidity in the financial system.</a:t>
            </a:r>
            <a:endParaRPr lang="en-US" sz="1786" dirty="0"/>
          </a:p>
        </p:txBody>
      </p:sp>
      <p:sp>
        <p:nvSpPr>
          <p:cNvPr id="9" name="Text 6"/>
          <p:cNvSpPr/>
          <p:nvPr/>
        </p:nvSpPr>
        <p:spPr>
          <a:xfrm>
            <a:off x="9872067" y="3271361"/>
            <a:ext cx="3480078" cy="354330"/>
          </a:xfrm>
          <a:prstGeom prst="rect">
            <a:avLst/>
          </a:prstGeom>
          <a:noFill/>
          <a:ln/>
        </p:spPr>
        <p:txBody>
          <a:bodyPr wrap="none" rtlCol="0" anchor="t"/>
          <a:lstStyle/>
          <a:p>
            <a:pPr marL="0" indent="0">
              <a:lnSpc>
                <a:spcPts val="2791"/>
              </a:lnSpc>
              <a:buNone/>
            </a:pPr>
            <a:r>
              <a:rPr lang="en-US" sz="2800" dirty="0">
                <a:solidFill>
                  <a:srgbClr val="312F2B"/>
                </a:solidFill>
                <a:latin typeface="Gelasio" pitchFamily="34" charset="0"/>
                <a:ea typeface="Gelasio" pitchFamily="34" charset="-122"/>
                <a:cs typeface="Gelasio" pitchFamily="34" charset="-120"/>
              </a:rPr>
              <a:t>Bank Rate, PLR, and MCLR</a:t>
            </a:r>
            <a:endParaRPr lang="en-US" sz="2800" dirty="0"/>
          </a:p>
        </p:txBody>
      </p:sp>
      <p:sp>
        <p:nvSpPr>
          <p:cNvPr id="10" name="Text 7"/>
          <p:cNvSpPr/>
          <p:nvPr/>
        </p:nvSpPr>
        <p:spPr>
          <a:xfrm>
            <a:off x="9872067" y="3852505"/>
            <a:ext cx="3978116" cy="2177415"/>
          </a:xfrm>
          <a:prstGeom prst="rect">
            <a:avLst/>
          </a:prstGeom>
          <a:noFill/>
          <a:ln/>
        </p:spPr>
        <p:txBody>
          <a:bodyPr wrap="squar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The bank rate is the rate at which the RBI lends to banks for longer periods. The Prime Lending Rate (PLR) and Marginal Cost of Funds based Lending Rate (MCLR) are rates used by banks to lend to customers.</a:t>
            </a:r>
            <a:endParaRPr lang="en-US" sz="1786" dirty="0"/>
          </a:p>
        </p:txBody>
      </p:sp>
      <p:cxnSp>
        <p:nvCxnSpPr>
          <p:cNvPr id="12" name="Straight Connector 11">
            <a:extLst>
              <a:ext uri="{FF2B5EF4-FFF2-40B4-BE49-F238E27FC236}">
                <a16:creationId xmlns:a16="http://schemas.microsoft.com/office/drawing/2014/main" id="{EEE47E49-CB57-0368-946B-AF6A5F6D6D5C}"/>
              </a:ext>
            </a:extLst>
          </p:cNvPr>
          <p:cNvCxnSpPr>
            <a:cxnSpLocks/>
          </p:cNvCxnSpPr>
          <p:nvPr/>
        </p:nvCxnSpPr>
        <p:spPr>
          <a:xfrm>
            <a:off x="1849353" y="2137027"/>
            <a:ext cx="9404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22D98-9E72-4F80-8C85-77DCBEE2E66A}"/>
              </a:ext>
            </a:extLst>
          </p:cNvPr>
          <p:cNvCxnSpPr/>
          <p:nvPr/>
        </p:nvCxnSpPr>
        <p:spPr>
          <a:xfrm>
            <a:off x="1849353" y="2137027"/>
            <a:ext cx="0" cy="1006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615CBB-71A1-16F1-192F-3CF4B125BE6E}"/>
              </a:ext>
            </a:extLst>
          </p:cNvPr>
          <p:cNvCxnSpPr/>
          <p:nvPr/>
        </p:nvCxnSpPr>
        <p:spPr>
          <a:xfrm>
            <a:off x="6551690" y="2137027"/>
            <a:ext cx="0" cy="1006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13C31D-E2BD-B36A-C41F-8A3B8F9B29DA}"/>
              </a:ext>
            </a:extLst>
          </p:cNvPr>
          <p:cNvCxnSpPr/>
          <p:nvPr/>
        </p:nvCxnSpPr>
        <p:spPr>
          <a:xfrm>
            <a:off x="11254027" y="2137027"/>
            <a:ext cx="0" cy="100686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3791" y="1601391"/>
            <a:ext cx="5026819" cy="5026819"/>
          </a:xfrm>
          <a:prstGeom prst="rect">
            <a:avLst/>
          </a:prstGeom>
        </p:spPr>
      </p:pic>
      <p:sp>
        <p:nvSpPr>
          <p:cNvPr id="6" name="Text 1"/>
          <p:cNvSpPr/>
          <p:nvPr/>
        </p:nvSpPr>
        <p:spPr>
          <a:xfrm>
            <a:off x="643652" y="1668780"/>
            <a:ext cx="7173873" cy="574715"/>
          </a:xfrm>
          <a:prstGeom prst="rect">
            <a:avLst/>
          </a:prstGeom>
          <a:noFill/>
          <a:ln/>
        </p:spPr>
        <p:txBody>
          <a:bodyPr wrap="none" rtlCol="0" anchor="t"/>
          <a:lstStyle/>
          <a:p>
            <a:pPr marL="0" indent="0">
              <a:lnSpc>
                <a:spcPts val="4525"/>
              </a:lnSpc>
              <a:buNone/>
            </a:pPr>
            <a:r>
              <a:rPr lang="en-US" sz="3620" dirty="0">
                <a:solidFill>
                  <a:srgbClr val="312F2B"/>
                </a:solidFill>
                <a:latin typeface="Gelasio" pitchFamily="34" charset="0"/>
                <a:ea typeface="Gelasio" pitchFamily="34" charset="-122"/>
                <a:cs typeface="Gelasio" pitchFamily="34" charset="-120"/>
              </a:rPr>
              <a:t>Turnover in Government Securities</a:t>
            </a:r>
            <a:endParaRPr lang="en-US" sz="3620" dirty="0"/>
          </a:p>
        </p:txBody>
      </p:sp>
      <p:sp>
        <p:nvSpPr>
          <p:cNvPr id="7" name="Shape 2"/>
          <p:cNvSpPr/>
          <p:nvPr/>
        </p:nvSpPr>
        <p:spPr>
          <a:xfrm>
            <a:off x="643652" y="2726174"/>
            <a:ext cx="413742" cy="413742"/>
          </a:xfrm>
          <a:prstGeom prst="roundRect">
            <a:avLst>
              <a:gd name="adj" fmla="val 18670"/>
            </a:avLst>
          </a:prstGeom>
          <a:solidFill>
            <a:srgbClr val="E8E8E3"/>
          </a:solidFill>
          <a:ln w="7620">
            <a:solidFill>
              <a:srgbClr val="CECEC9"/>
            </a:solidFill>
            <a:prstDash val="solid"/>
          </a:ln>
        </p:spPr>
        <p:txBody>
          <a:bodyPr/>
          <a:lstStyle/>
          <a:p>
            <a:endParaRPr lang="en-IN"/>
          </a:p>
        </p:txBody>
      </p:sp>
      <p:sp>
        <p:nvSpPr>
          <p:cNvPr id="8" name="Text 3"/>
          <p:cNvSpPr/>
          <p:nvPr/>
        </p:nvSpPr>
        <p:spPr>
          <a:xfrm>
            <a:off x="791170" y="2795111"/>
            <a:ext cx="118586" cy="275868"/>
          </a:xfrm>
          <a:prstGeom prst="rect">
            <a:avLst/>
          </a:prstGeom>
          <a:noFill/>
          <a:ln/>
        </p:spPr>
        <p:txBody>
          <a:bodyPr wrap="none" rtlCol="0" anchor="t"/>
          <a:lstStyle/>
          <a:p>
            <a:pPr marL="0" indent="0" algn="ctr">
              <a:lnSpc>
                <a:spcPts val="2172"/>
              </a:lnSpc>
              <a:buNone/>
            </a:pPr>
            <a:r>
              <a:rPr lang="en-US" sz="2172" dirty="0">
                <a:solidFill>
                  <a:srgbClr val="272525"/>
                </a:solidFill>
                <a:latin typeface="Gelasio" pitchFamily="34" charset="0"/>
                <a:ea typeface="Gelasio" pitchFamily="34" charset="-122"/>
                <a:cs typeface="Gelasio" pitchFamily="34" charset="-120"/>
              </a:rPr>
              <a:t>1</a:t>
            </a:r>
            <a:endParaRPr lang="en-US" sz="2172" dirty="0"/>
          </a:p>
        </p:txBody>
      </p:sp>
      <p:sp>
        <p:nvSpPr>
          <p:cNvPr id="9" name="Text 4"/>
          <p:cNvSpPr/>
          <p:nvPr/>
        </p:nvSpPr>
        <p:spPr>
          <a:xfrm>
            <a:off x="1241227" y="2726174"/>
            <a:ext cx="2663428" cy="287298"/>
          </a:xfrm>
          <a:prstGeom prst="rect">
            <a:avLst/>
          </a:prstGeom>
          <a:noFill/>
          <a:ln/>
        </p:spPr>
        <p:txBody>
          <a:bodyPr wrap="none" rtlCol="0" anchor="t"/>
          <a:lstStyle/>
          <a:p>
            <a:pPr marL="0" indent="0">
              <a:lnSpc>
                <a:spcPts val="2263"/>
              </a:lnSpc>
              <a:buNone/>
            </a:pPr>
            <a:r>
              <a:rPr lang="en-US" sz="1810" dirty="0">
                <a:solidFill>
                  <a:srgbClr val="272525"/>
                </a:solidFill>
                <a:latin typeface="Gelasio" pitchFamily="34" charset="0"/>
                <a:ea typeface="Gelasio" pitchFamily="34" charset="-122"/>
                <a:cs typeface="Gelasio" pitchFamily="34" charset="-120"/>
              </a:rPr>
              <a:t>Government Bond Market</a:t>
            </a:r>
            <a:endParaRPr lang="en-US" sz="1810" dirty="0"/>
          </a:p>
        </p:txBody>
      </p:sp>
      <p:sp>
        <p:nvSpPr>
          <p:cNvPr id="10" name="Text 5"/>
          <p:cNvSpPr/>
          <p:nvPr/>
        </p:nvSpPr>
        <p:spPr>
          <a:xfrm>
            <a:off x="1241227" y="3123724"/>
            <a:ext cx="3238857" cy="1471612"/>
          </a:xfrm>
          <a:prstGeom prst="rect">
            <a:avLst/>
          </a:prstGeom>
          <a:noFill/>
          <a:ln/>
        </p:spPr>
        <p:txBody>
          <a:bodyPr wrap="square" rtlCol="0" anchor="t"/>
          <a:lstStyle/>
          <a:p>
            <a:pPr marL="0" indent="0">
              <a:lnSpc>
                <a:spcPts val="2317"/>
              </a:lnSpc>
              <a:buNone/>
            </a:pPr>
            <a:r>
              <a:rPr lang="en-US" sz="1448" dirty="0">
                <a:solidFill>
                  <a:srgbClr val="272525"/>
                </a:solidFill>
                <a:latin typeface="Lato" pitchFamily="34" charset="0"/>
                <a:ea typeface="Lato" pitchFamily="34" charset="-122"/>
                <a:cs typeface="Lato" pitchFamily="34" charset="-120"/>
              </a:rPr>
              <a:t>The government bond market is a key segment of India's financial sector, providing a platform for the government to borrow funds and for investors to invest in low-risk assets.</a:t>
            </a:r>
            <a:endParaRPr lang="en-US" sz="1448" dirty="0"/>
          </a:p>
        </p:txBody>
      </p:sp>
      <p:sp>
        <p:nvSpPr>
          <p:cNvPr id="11" name="Shape 6"/>
          <p:cNvSpPr/>
          <p:nvPr/>
        </p:nvSpPr>
        <p:spPr>
          <a:xfrm>
            <a:off x="4663916" y="2726174"/>
            <a:ext cx="413742" cy="413742"/>
          </a:xfrm>
          <a:prstGeom prst="roundRect">
            <a:avLst>
              <a:gd name="adj" fmla="val 18670"/>
            </a:avLst>
          </a:prstGeom>
          <a:solidFill>
            <a:srgbClr val="E8E8E3"/>
          </a:solidFill>
          <a:ln w="7620">
            <a:solidFill>
              <a:srgbClr val="CECEC9"/>
            </a:solidFill>
            <a:prstDash val="solid"/>
          </a:ln>
        </p:spPr>
        <p:txBody>
          <a:bodyPr/>
          <a:lstStyle/>
          <a:p>
            <a:endParaRPr lang="en-IN"/>
          </a:p>
        </p:txBody>
      </p:sp>
      <p:sp>
        <p:nvSpPr>
          <p:cNvPr id="12" name="Text 7"/>
          <p:cNvSpPr/>
          <p:nvPr/>
        </p:nvSpPr>
        <p:spPr>
          <a:xfrm>
            <a:off x="4793694" y="2795111"/>
            <a:ext cx="154067" cy="275868"/>
          </a:xfrm>
          <a:prstGeom prst="rect">
            <a:avLst/>
          </a:prstGeom>
          <a:noFill/>
          <a:ln/>
        </p:spPr>
        <p:txBody>
          <a:bodyPr wrap="none" rtlCol="0" anchor="t"/>
          <a:lstStyle/>
          <a:p>
            <a:pPr marL="0" indent="0" algn="ctr">
              <a:lnSpc>
                <a:spcPts val="2172"/>
              </a:lnSpc>
              <a:buNone/>
            </a:pPr>
            <a:r>
              <a:rPr lang="en-US" sz="2172" dirty="0">
                <a:solidFill>
                  <a:srgbClr val="272525"/>
                </a:solidFill>
                <a:latin typeface="Gelasio" pitchFamily="34" charset="0"/>
                <a:ea typeface="Gelasio" pitchFamily="34" charset="-122"/>
                <a:cs typeface="Gelasio" pitchFamily="34" charset="-120"/>
              </a:rPr>
              <a:t>2</a:t>
            </a:r>
            <a:endParaRPr lang="en-US" sz="2172" dirty="0"/>
          </a:p>
        </p:txBody>
      </p:sp>
      <p:sp>
        <p:nvSpPr>
          <p:cNvPr id="13" name="Text 8"/>
          <p:cNvSpPr/>
          <p:nvPr/>
        </p:nvSpPr>
        <p:spPr>
          <a:xfrm>
            <a:off x="5261491" y="2726174"/>
            <a:ext cx="2832140" cy="287298"/>
          </a:xfrm>
          <a:prstGeom prst="rect">
            <a:avLst/>
          </a:prstGeom>
          <a:noFill/>
          <a:ln/>
        </p:spPr>
        <p:txBody>
          <a:bodyPr wrap="none" rtlCol="0" anchor="t"/>
          <a:lstStyle/>
          <a:p>
            <a:pPr marL="0" indent="0">
              <a:lnSpc>
                <a:spcPts val="2263"/>
              </a:lnSpc>
              <a:buNone/>
            </a:pPr>
            <a:r>
              <a:rPr lang="en-US" sz="1810" dirty="0">
                <a:solidFill>
                  <a:srgbClr val="272525"/>
                </a:solidFill>
                <a:latin typeface="Gelasio" pitchFamily="34" charset="0"/>
                <a:ea typeface="Gelasio" pitchFamily="34" charset="-122"/>
                <a:cs typeface="Gelasio" pitchFamily="34" charset="-120"/>
              </a:rPr>
              <a:t>Secondary Market Liquidity</a:t>
            </a:r>
            <a:endParaRPr lang="en-US" sz="1810" dirty="0"/>
          </a:p>
        </p:txBody>
      </p:sp>
      <p:sp>
        <p:nvSpPr>
          <p:cNvPr id="14" name="Text 9"/>
          <p:cNvSpPr/>
          <p:nvPr/>
        </p:nvSpPr>
        <p:spPr>
          <a:xfrm>
            <a:off x="5261491" y="3123724"/>
            <a:ext cx="3238857" cy="1177290"/>
          </a:xfrm>
          <a:prstGeom prst="rect">
            <a:avLst/>
          </a:prstGeom>
          <a:noFill/>
          <a:ln/>
        </p:spPr>
        <p:txBody>
          <a:bodyPr wrap="square" rtlCol="0" anchor="t"/>
          <a:lstStyle/>
          <a:p>
            <a:pPr marL="0" indent="0">
              <a:lnSpc>
                <a:spcPts val="2317"/>
              </a:lnSpc>
              <a:buNone/>
            </a:pPr>
            <a:r>
              <a:rPr lang="en-US" sz="1448" dirty="0">
                <a:solidFill>
                  <a:srgbClr val="272525"/>
                </a:solidFill>
                <a:latin typeface="Lato" pitchFamily="34" charset="0"/>
                <a:ea typeface="Lato" pitchFamily="34" charset="-122"/>
                <a:cs typeface="Lato" pitchFamily="34" charset="-120"/>
              </a:rPr>
              <a:t>The secondary market for government securities is crucial for providing liquidity and ensuring that the government can raise funds efficiently.</a:t>
            </a:r>
            <a:endParaRPr lang="en-US" sz="1448" dirty="0"/>
          </a:p>
        </p:txBody>
      </p:sp>
      <p:sp>
        <p:nvSpPr>
          <p:cNvPr id="15" name="Shape 10"/>
          <p:cNvSpPr/>
          <p:nvPr/>
        </p:nvSpPr>
        <p:spPr>
          <a:xfrm>
            <a:off x="643652" y="4985980"/>
            <a:ext cx="413742" cy="413742"/>
          </a:xfrm>
          <a:prstGeom prst="roundRect">
            <a:avLst>
              <a:gd name="adj" fmla="val 18670"/>
            </a:avLst>
          </a:prstGeom>
          <a:solidFill>
            <a:srgbClr val="E8E8E3"/>
          </a:solidFill>
          <a:ln w="7620">
            <a:solidFill>
              <a:srgbClr val="CECEC9"/>
            </a:solidFill>
            <a:prstDash val="solid"/>
          </a:ln>
        </p:spPr>
        <p:txBody>
          <a:bodyPr/>
          <a:lstStyle/>
          <a:p>
            <a:endParaRPr lang="en-IN"/>
          </a:p>
        </p:txBody>
      </p:sp>
      <p:sp>
        <p:nvSpPr>
          <p:cNvPr id="16" name="Text 11"/>
          <p:cNvSpPr/>
          <p:nvPr/>
        </p:nvSpPr>
        <p:spPr>
          <a:xfrm>
            <a:off x="774383" y="5054918"/>
            <a:ext cx="152162" cy="275868"/>
          </a:xfrm>
          <a:prstGeom prst="rect">
            <a:avLst/>
          </a:prstGeom>
          <a:noFill/>
          <a:ln/>
        </p:spPr>
        <p:txBody>
          <a:bodyPr wrap="none" rtlCol="0" anchor="t"/>
          <a:lstStyle/>
          <a:p>
            <a:pPr marL="0" indent="0" algn="ctr">
              <a:lnSpc>
                <a:spcPts val="2172"/>
              </a:lnSpc>
              <a:buNone/>
            </a:pPr>
            <a:r>
              <a:rPr lang="en-US" sz="2172" dirty="0">
                <a:solidFill>
                  <a:srgbClr val="272525"/>
                </a:solidFill>
                <a:latin typeface="Gelasio" pitchFamily="34" charset="0"/>
                <a:ea typeface="Gelasio" pitchFamily="34" charset="-122"/>
                <a:cs typeface="Gelasio" pitchFamily="34" charset="-120"/>
              </a:rPr>
              <a:t>3</a:t>
            </a:r>
            <a:endParaRPr lang="en-US" sz="2172" dirty="0"/>
          </a:p>
        </p:txBody>
      </p:sp>
      <p:sp>
        <p:nvSpPr>
          <p:cNvPr id="17" name="Text 12"/>
          <p:cNvSpPr/>
          <p:nvPr/>
        </p:nvSpPr>
        <p:spPr>
          <a:xfrm>
            <a:off x="1241227" y="4985980"/>
            <a:ext cx="2298859" cy="287298"/>
          </a:xfrm>
          <a:prstGeom prst="rect">
            <a:avLst/>
          </a:prstGeom>
          <a:noFill/>
          <a:ln/>
        </p:spPr>
        <p:txBody>
          <a:bodyPr wrap="none" rtlCol="0" anchor="t"/>
          <a:lstStyle/>
          <a:p>
            <a:pPr marL="0" indent="0">
              <a:lnSpc>
                <a:spcPts val="2263"/>
              </a:lnSpc>
              <a:buNone/>
            </a:pPr>
            <a:r>
              <a:rPr lang="en-US" sz="1810" dirty="0">
                <a:solidFill>
                  <a:srgbClr val="272525"/>
                </a:solidFill>
                <a:latin typeface="Gelasio" pitchFamily="34" charset="0"/>
                <a:ea typeface="Gelasio" pitchFamily="34" charset="-122"/>
                <a:cs typeface="Gelasio" pitchFamily="34" charset="-120"/>
              </a:rPr>
              <a:t>Foreign Investment</a:t>
            </a:r>
            <a:endParaRPr lang="en-US" sz="1810" dirty="0"/>
          </a:p>
        </p:txBody>
      </p:sp>
      <p:sp>
        <p:nvSpPr>
          <p:cNvPr id="18" name="Text 13"/>
          <p:cNvSpPr/>
          <p:nvPr/>
        </p:nvSpPr>
        <p:spPr>
          <a:xfrm>
            <a:off x="1241227" y="5383530"/>
            <a:ext cx="3238857" cy="882968"/>
          </a:xfrm>
          <a:prstGeom prst="rect">
            <a:avLst/>
          </a:prstGeom>
          <a:noFill/>
          <a:ln/>
        </p:spPr>
        <p:txBody>
          <a:bodyPr wrap="square" rtlCol="0" anchor="t"/>
          <a:lstStyle/>
          <a:p>
            <a:pPr marL="0" indent="0">
              <a:lnSpc>
                <a:spcPts val="2317"/>
              </a:lnSpc>
              <a:buNone/>
            </a:pPr>
            <a:r>
              <a:rPr lang="en-US" sz="1448" dirty="0">
                <a:solidFill>
                  <a:srgbClr val="272525"/>
                </a:solidFill>
                <a:latin typeface="Lato" pitchFamily="34" charset="0"/>
                <a:ea typeface="Lato" pitchFamily="34" charset="-122"/>
                <a:cs typeface="Lato" pitchFamily="34" charset="-120"/>
              </a:rPr>
              <a:t>Foreign investors play a significant role in the government bond market, contributing to its size and liquidity.</a:t>
            </a:r>
            <a:endParaRPr lang="en-US" sz="1448" dirty="0"/>
          </a:p>
        </p:txBody>
      </p:sp>
      <p:sp>
        <p:nvSpPr>
          <p:cNvPr id="19" name="Shape 14"/>
          <p:cNvSpPr/>
          <p:nvPr/>
        </p:nvSpPr>
        <p:spPr>
          <a:xfrm>
            <a:off x="4663916" y="4985980"/>
            <a:ext cx="413742" cy="413742"/>
          </a:xfrm>
          <a:prstGeom prst="roundRect">
            <a:avLst>
              <a:gd name="adj" fmla="val 18670"/>
            </a:avLst>
          </a:prstGeom>
          <a:solidFill>
            <a:srgbClr val="E8E8E3"/>
          </a:solidFill>
          <a:ln w="7620">
            <a:solidFill>
              <a:srgbClr val="CECEC9"/>
            </a:solidFill>
            <a:prstDash val="solid"/>
          </a:ln>
        </p:spPr>
        <p:txBody>
          <a:bodyPr/>
          <a:lstStyle/>
          <a:p>
            <a:endParaRPr lang="en-IN"/>
          </a:p>
        </p:txBody>
      </p:sp>
      <p:sp>
        <p:nvSpPr>
          <p:cNvPr id="20" name="Text 15"/>
          <p:cNvSpPr/>
          <p:nvPr/>
        </p:nvSpPr>
        <p:spPr>
          <a:xfrm>
            <a:off x="4792861" y="5054918"/>
            <a:ext cx="155853" cy="275868"/>
          </a:xfrm>
          <a:prstGeom prst="rect">
            <a:avLst/>
          </a:prstGeom>
          <a:noFill/>
          <a:ln/>
        </p:spPr>
        <p:txBody>
          <a:bodyPr wrap="none" rtlCol="0" anchor="t"/>
          <a:lstStyle/>
          <a:p>
            <a:pPr marL="0" indent="0" algn="ctr">
              <a:lnSpc>
                <a:spcPts val="2172"/>
              </a:lnSpc>
              <a:buNone/>
            </a:pPr>
            <a:r>
              <a:rPr lang="en-US" sz="2172" dirty="0">
                <a:solidFill>
                  <a:srgbClr val="272525"/>
                </a:solidFill>
                <a:latin typeface="Gelasio" pitchFamily="34" charset="0"/>
                <a:ea typeface="Gelasio" pitchFamily="34" charset="-122"/>
                <a:cs typeface="Gelasio" pitchFamily="34" charset="-120"/>
              </a:rPr>
              <a:t>4</a:t>
            </a:r>
            <a:endParaRPr lang="en-US" sz="2172" dirty="0"/>
          </a:p>
        </p:txBody>
      </p:sp>
      <p:sp>
        <p:nvSpPr>
          <p:cNvPr id="21" name="Text 16"/>
          <p:cNvSpPr/>
          <p:nvPr/>
        </p:nvSpPr>
        <p:spPr>
          <a:xfrm>
            <a:off x="5261491" y="4985980"/>
            <a:ext cx="2434233" cy="287298"/>
          </a:xfrm>
          <a:prstGeom prst="rect">
            <a:avLst/>
          </a:prstGeom>
          <a:noFill/>
          <a:ln/>
        </p:spPr>
        <p:txBody>
          <a:bodyPr wrap="none" rtlCol="0" anchor="t"/>
          <a:lstStyle/>
          <a:p>
            <a:pPr marL="0" indent="0">
              <a:lnSpc>
                <a:spcPts val="2263"/>
              </a:lnSpc>
              <a:buNone/>
            </a:pPr>
            <a:r>
              <a:rPr lang="en-US" sz="1810" dirty="0">
                <a:solidFill>
                  <a:srgbClr val="272525"/>
                </a:solidFill>
                <a:latin typeface="Gelasio" pitchFamily="34" charset="0"/>
                <a:ea typeface="Gelasio" pitchFamily="34" charset="-122"/>
                <a:cs typeface="Gelasio" pitchFamily="34" charset="-120"/>
              </a:rPr>
              <a:t>Monetary Policy Impact</a:t>
            </a:r>
            <a:endParaRPr lang="en-US" sz="1810" dirty="0"/>
          </a:p>
        </p:txBody>
      </p:sp>
      <p:sp>
        <p:nvSpPr>
          <p:cNvPr id="22" name="Text 17"/>
          <p:cNvSpPr/>
          <p:nvPr/>
        </p:nvSpPr>
        <p:spPr>
          <a:xfrm>
            <a:off x="5261491" y="5383530"/>
            <a:ext cx="3238857" cy="1177290"/>
          </a:xfrm>
          <a:prstGeom prst="rect">
            <a:avLst/>
          </a:prstGeom>
          <a:noFill/>
          <a:ln/>
        </p:spPr>
        <p:txBody>
          <a:bodyPr wrap="square" rtlCol="0" anchor="t"/>
          <a:lstStyle/>
          <a:p>
            <a:pPr marL="0" indent="0">
              <a:lnSpc>
                <a:spcPts val="2317"/>
              </a:lnSpc>
              <a:buNone/>
            </a:pPr>
            <a:r>
              <a:rPr lang="en-US" sz="1448" dirty="0">
                <a:solidFill>
                  <a:srgbClr val="272525"/>
                </a:solidFill>
                <a:latin typeface="Lato" pitchFamily="34" charset="0"/>
                <a:ea typeface="Lato" pitchFamily="34" charset="-122"/>
                <a:cs typeface="Lato" pitchFamily="34" charset="-120"/>
              </a:rPr>
              <a:t>The RBI's monetary policy decisions, such as changes in the repo rate, can influence the turnover in the government securities market.</a:t>
            </a:r>
            <a:endParaRPr lang="en-US" sz="1448"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607" y="2858333"/>
            <a:ext cx="4919186" cy="2512933"/>
          </a:xfrm>
          <a:prstGeom prst="rect">
            <a:avLst/>
          </a:prstGeom>
        </p:spPr>
      </p:pic>
      <p:sp>
        <p:nvSpPr>
          <p:cNvPr id="6" name="Text 1"/>
          <p:cNvSpPr/>
          <p:nvPr/>
        </p:nvSpPr>
        <p:spPr>
          <a:xfrm>
            <a:off x="793790" y="1927622"/>
            <a:ext cx="7556421" cy="1417558"/>
          </a:xfrm>
          <a:prstGeom prst="rect">
            <a:avLst/>
          </a:prstGeom>
          <a:noFill/>
          <a:ln/>
        </p:spPr>
        <p:txBody>
          <a:bodyPr wrap="square" rtlCol="0" anchor="t"/>
          <a:lstStyle/>
          <a:p>
            <a:pPr>
              <a:lnSpc>
                <a:spcPts val="5581"/>
              </a:lnSpc>
            </a:pPr>
            <a:r>
              <a:rPr lang="en-US" sz="4465" dirty="0">
                <a:solidFill>
                  <a:srgbClr val="312F2B"/>
                </a:solidFill>
                <a:latin typeface="Gelasio" pitchFamily="34" charset="0"/>
                <a:ea typeface="Gelasio" pitchFamily="34" charset="-122"/>
                <a:cs typeface="Gelasio" pitchFamily="34" charset="-120"/>
              </a:rPr>
              <a:t>Market Borrowing of Central Government</a:t>
            </a:r>
            <a:endParaRPr lang="en-US" sz="4465" dirty="0"/>
          </a:p>
          <a:p>
            <a:pPr marL="0" indent="0">
              <a:lnSpc>
                <a:spcPts val="5581"/>
              </a:lnSpc>
              <a:buNone/>
            </a:pPr>
            <a:endParaRPr lang="en-US" sz="4465" dirty="0"/>
          </a:p>
        </p:txBody>
      </p:sp>
      <p:sp>
        <p:nvSpPr>
          <p:cNvPr id="7" name="Shape 2"/>
          <p:cNvSpPr/>
          <p:nvPr/>
        </p:nvSpPr>
        <p:spPr>
          <a:xfrm>
            <a:off x="793790" y="3685342"/>
            <a:ext cx="7556421" cy="2616518"/>
          </a:xfrm>
          <a:prstGeom prst="roundRect">
            <a:avLst>
              <a:gd name="adj" fmla="val 3641"/>
            </a:avLst>
          </a:prstGeom>
          <a:noFill/>
          <a:ln w="7620">
            <a:solidFill>
              <a:srgbClr val="000000">
                <a:alpha val="8000"/>
              </a:srgbClr>
            </a:solidFill>
            <a:prstDash val="solid"/>
          </a:ln>
        </p:spPr>
        <p:txBody>
          <a:bodyPr/>
          <a:lstStyle/>
          <a:p>
            <a:endParaRPr lang="en-IN"/>
          </a:p>
        </p:txBody>
      </p:sp>
      <p:sp>
        <p:nvSpPr>
          <p:cNvPr id="8" name="Shape 3"/>
          <p:cNvSpPr/>
          <p:nvPr/>
        </p:nvSpPr>
        <p:spPr>
          <a:xfrm>
            <a:off x="801410" y="3692962"/>
            <a:ext cx="7541181" cy="650319"/>
          </a:xfrm>
          <a:prstGeom prst="rect">
            <a:avLst/>
          </a:prstGeom>
          <a:solidFill>
            <a:srgbClr val="FFFFFF">
              <a:alpha val="4000"/>
            </a:srgbClr>
          </a:solidFill>
          <a:ln/>
        </p:spPr>
        <p:txBody>
          <a:bodyPr/>
          <a:lstStyle/>
          <a:p>
            <a:endParaRPr lang="en-IN"/>
          </a:p>
        </p:txBody>
      </p:sp>
      <p:sp>
        <p:nvSpPr>
          <p:cNvPr id="9" name="Text 4"/>
          <p:cNvSpPr/>
          <p:nvPr/>
        </p:nvSpPr>
        <p:spPr>
          <a:xfrm>
            <a:off x="1028224" y="3836670"/>
            <a:ext cx="3313152" cy="362903"/>
          </a:xfrm>
          <a:prstGeom prst="rect">
            <a:avLst/>
          </a:prstGeom>
          <a:noFill/>
          <a:ln/>
        </p:spPr>
        <p:txBody>
          <a:bodyPr wrap="non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Year</a:t>
            </a:r>
            <a:endParaRPr lang="en-US" sz="1786" dirty="0"/>
          </a:p>
        </p:txBody>
      </p:sp>
      <p:sp>
        <p:nvSpPr>
          <p:cNvPr id="10" name="Text 5"/>
          <p:cNvSpPr/>
          <p:nvPr/>
        </p:nvSpPr>
        <p:spPr>
          <a:xfrm>
            <a:off x="4802624" y="3836670"/>
            <a:ext cx="3313152" cy="362903"/>
          </a:xfrm>
          <a:prstGeom prst="rect">
            <a:avLst/>
          </a:prstGeom>
          <a:noFill/>
          <a:ln/>
        </p:spPr>
        <p:txBody>
          <a:bodyPr wrap="non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Market Borrowing (in INR Billion)</a:t>
            </a:r>
            <a:endParaRPr lang="en-US" sz="1786" dirty="0"/>
          </a:p>
        </p:txBody>
      </p:sp>
      <p:sp>
        <p:nvSpPr>
          <p:cNvPr id="11" name="Shape 6"/>
          <p:cNvSpPr/>
          <p:nvPr/>
        </p:nvSpPr>
        <p:spPr>
          <a:xfrm>
            <a:off x="801410" y="4343281"/>
            <a:ext cx="7541181" cy="650319"/>
          </a:xfrm>
          <a:prstGeom prst="rect">
            <a:avLst/>
          </a:prstGeom>
          <a:solidFill>
            <a:srgbClr val="000000">
              <a:alpha val="4000"/>
            </a:srgbClr>
          </a:solidFill>
          <a:ln/>
        </p:spPr>
        <p:txBody>
          <a:bodyPr/>
          <a:lstStyle/>
          <a:p>
            <a:endParaRPr lang="en-IN"/>
          </a:p>
        </p:txBody>
      </p:sp>
      <p:sp>
        <p:nvSpPr>
          <p:cNvPr id="12" name="Text 7"/>
          <p:cNvSpPr/>
          <p:nvPr/>
        </p:nvSpPr>
        <p:spPr>
          <a:xfrm>
            <a:off x="1028224" y="4486989"/>
            <a:ext cx="3313152" cy="362903"/>
          </a:xfrm>
          <a:prstGeom prst="rect">
            <a:avLst/>
          </a:prstGeom>
          <a:noFill/>
          <a:ln/>
        </p:spPr>
        <p:txBody>
          <a:bodyPr wrap="non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2020-21</a:t>
            </a:r>
            <a:endParaRPr lang="en-US" sz="1786" dirty="0"/>
          </a:p>
        </p:txBody>
      </p:sp>
      <p:sp>
        <p:nvSpPr>
          <p:cNvPr id="13" name="Text 8"/>
          <p:cNvSpPr/>
          <p:nvPr/>
        </p:nvSpPr>
        <p:spPr>
          <a:xfrm>
            <a:off x="4802624" y="4486989"/>
            <a:ext cx="3313152" cy="362903"/>
          </a:xfrm>
          <a:prstGeom prst="rect">
            <a:avLst/>
          </a:prstGeom>
          <a:noFill/>
          <a:ln/>
        </p:spPr>
        <p:txBody>
          <a:bodyPr wrap="non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11,000</a:t>
            </a:r>
            <a:endParaRPr lang="en-US" sz="1786" dirty="0"/>
          </a:p>
        </p:txBody>
      </p:sp>
      <p:sp>
        <p:nvSpPr>
          <p:cNvPr id="14" name="Shape 9"/>
          <p:cNvSpPr/>
          <p:nvPr/>
        </p:nvSpPr>
        <p:spPr>
          <a:xfrm>
            <a:off x="801410" y="4993600"/>
            <a:ext cx="7541181" cy="650319"/>
          </a:xfrm>
          <a:prstGeom prst="rect">
            <a:avLst/>
          </a:prstGeom>
          <a:solidFill>
            <a:srgbClr val="FFFFFF">
              <a:alpha val="4000"/>
            </a:srgbClr>
          </a:solidFill>
          <a:ln/>
        </p:spPr>
        <p:txBody>
          <a:bodyPr/>
          <a:lstStyle/>
          <a:p>
            <a:endParaRPr lang="en-IN"/>
          </a:p>
        </p:txBody>
      </p:sp>
      <p:sp>
        <p:nvSpPr>
          <p:cNvPr id="15" name="Text 10"/>
          <p:cNvSpPr/>
          <p:nvPr/>
        </p:nvSpPr>
        <p:spPr>
          <a:xfrm>
            <a:off x="1028224" y="5137309"/>
            <a:ext cx="3313152" cy="362903"/>
          </a:xfrm>
          <a:prstGeom prst="rect">
            <a:avLst/>
          </a:prstGeom>
          <a:noFill/>
          <a:ln/>
        </p:spPr>
        <p:txBody>
          <a:bodyPr wrap="non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2021-22</a:t>
            </a:r>
            <a:endParaRPr lang="en-US" sz="1786" dirty="0"/>
          </a:p>
        </p:txBody>
      </p:sp>
      <p:sp>
        <p:nvSpPr>
          <p:cNvPr id="16" name="Text 11"/>
          <p:cNvSpPr/>
          <p:nvPr/>
        </p:nvSpPr>
        <p:spPr>
          <a:xfrm>
            <a:off x="4802624" y="5137309"/>
            <a:ext cx="3313152" cy="362903"/>
          </a:xfrm>
          <a:prstGeom prst="rect">
            <a:avLst/>
          </a:prstGeom>
          <a:noFill/>
          <a:ln/>
        </p:spPr>
        <p:txBody>
          <a:bodyPr wrap="non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12,000</a:t>
            </a:r>
            <a:endParaRPr lang="en-US" sz="1786" dirty="0"/>
          </a:p>
        </p:txBody>
      </p:sp>
      <p:sp>
        <p:nvSpPr>
          <p:cNvPr id="17" name="Shape 12"/>
          <p:cNvSpPr/>
          <p:nvPr/>
        </p:nvSpPr>
        <p:spPr>
          <a:xfrm>
            <a:off x="801410" y="5643920"/>
            <a:ext cx="7541181" cy="650319"/>
          </a:xfrm>
          <a:prstGeom prst="rect">
            <a:avLst/>
          </a:prstGeom>
          <a:solidFill>
            <a:srgbClr val="000000">
              <a:alpha val="4000"/>
            </a:srgbClr>
          </a:solidFill>
          <a:ln/>
        </p:spPr>
        <p:txBody>
          <a:bodyPr/>
          <a:lstStyle/>
          <a:p>
            <a:endParaRPr lang="en-IN"/>
          </a:p>
        </p:txBody>
      </p:sp>
      <p:sp>
        <p:nvSpPr>
          <p:cNvPr id="18" name="Text 13"/>
          <p:cNvSpPr/>
          <p:nvPr/>
        </p:nvSpPr>
        <p:spPr>
          <a:xfrm>
            <a:off x="1028224" y="5787628"/>
            <a:ext cx="3313152" cy="362903"/>
          </a:xfrm>
          <a:prstGeom prst="rect">
            <a:avLst/>
          </a:prstGeom>
          <a:noFill/>
          <a:ln/>
        </p:spPr>
        <p:txBody>
          <a:bodyPr wrap="non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2022-23</a:t>
            </a:r>
            <a:endParaRPr lang="en-US" sz="1786" dirty="0"/>
          </a:p>
        </p:txBody>
      </p:sp>
      <p:sp>
        <p:nvSpPr>
          <p:cNvPr id="19" name="Text 14"/>
          <p:cNvSpPr/>
          <p:nvPr/>
        </p:nvSpPr>
        <p:spPr>
          <a:xfrm>
            <a:off x="4802624" y="5787628"/>
            <a:ext cx="3313152" cy="362903"/>
          </a:xfrm>
          <a:prstGeom prst="rect">
            <a:avLst/>
          </a:prstGeom>
          <a:noFill/>
          <a:ln/>
        </p:spPr>
        <p:txBody>
          <a:bodyPr wrap="non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13,000</a:t>
            </a:r>
            <a:endParaRPr lang="en-US" sz="1786"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474952"/>
            <a:ext cx="4919305" cy="3279577"/>
          </a:xfrm>
          <a:prstGeom prst="rect">
            <a:avLst/>
          </a:prstGeom>
        </p:spPr>
      </p:pic>
      <p:sp>
        <p:nvSpPr>
          <p:cNvPr id="6" name="Text 1"/>
          <p:cNvSpPr/>
          <p:nvPr/>
        </p:nvSpPr>
        <p:spPr>
          <a:xfrm>
            <a:off x="6280190" y="858679"/>
            <a:ext cx="5670590" cy="708779"/>
          </a:xfrm>
          <a:prstGeom prst="rect">
            <a:avLst/>
          </a:prstGeom>
          <a:noFill/>
          <a:ln/>
        </p:spPr>
        <p:txBody>
          <a:bodyPr wrap="none" rtlCol="0" anchor="t"/>
          <a:lstStyle/>
          <a:p>
            <a:pPr marL="0" indent="0">
              <a:lnSpc>
                <a:spcPts val="5581"/>
              </a:lnSpc>
              <a:buNone/>
            </a:pPr>
            <a:r>
              <a:rPr lang="en-US" sz="4465" dirty="0">
                <a:solidFill>
                  <a:srgbClr val="312F2B"/>
                </a:solidFill>
                <a:latin typeface="Gelasio" pitchFamily="34" charset="0"/>
                <a:ea typeface="Gelasio" pitchFamily="34" charset="-122"/>
                <a:cs typeface="Gelasio" pitchFamily="34" charset="-120"/>
              </a:rPr>
              <a:t>Call Money Rates</a:t>
            </a:r>
            <a:endParaRPr lang="en-US" sz="4465" dirty="0"/>
          </a:p>
        </p:txBody>
      </p:sp>
      <p:sp>
        <p:nvSpPr>
          <p:cNvPr id="7" name="Shape 2"/>
          <p:cNvSpPr/>
          <p:nvPr/>
        </p:nvSpPr>
        <p:spPr>
          <a:xfrm>
            <a:off x="6605111" y="1907619"/>
            <a:ext cx="30480" cy="5463183"/>
          </a:xfrm>
          <a:prstGeom prst="roundRect">
            <a:avLst>
              <a:gd name="adj" fmla="val 312558"/>
            </a:avLst>
          </a:prstGeom>
          <a:solidFill>
            <a:srgbClr val="CECEC9"/>
          </a:solidFill>
          <a:ln/>
        </p:spPr>
        <p:txBody>
          <a:bodyPr/>
          <a:lstStyle/>
          <a:p>
            <a:endParaRPr lang="en-IN"/>
          </a:p>
        </p:txBody>
      </p:sp>
      <p:sp>
        <p:nvSpPr>
          <p:cNvPr id="8" name="Shape 3"/>
          <p:cNvSpPr/>
          <p:nvPr/>
        </p:nvSpPr>
        <p:spPr>
          <a:xfrm>
            <a:off x="6845022" y="2402681"/>
            <a:ext cx="793790" cy="30480"/>
          </a:xfrm>
          <a:prstGeom prst="roundRect">
            <a:avLst>
              <a:gd name="adj" fmla="val 312558"/>
            </a:avLst>
          </a:prstGeom>
          <a:solidFill>
            <a:srgbClr val="CECEC9"/>
          </a:solidFill>
          <a:ln/>
        </p:spPr>
        <p:txBody>
          <a:bodyPr/>
          <a:lstStyle/>
          <a:p>
            <a:endParaRPr lang="en-IN"/>
          </a:p>
        </p:txBody>
      </p:sp>
      <p:sp>
        <p:nvSpPr>
          <p:cNvPr id="9" name="Shape 4"/>
          <p:cNvSpPr/>
          <p:nvPr/>
        </p:nvSpPr>
        <p:spPr>
          <a:xfrm>
            <a:off x="6365200" y="2162770"/>
            <a:ext cx="510302" cy="510302"/>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10" name="Text 5"/>
          <p:cNvSpPr/>
          <p:nvPr/>
        </p:nvSpPr>
        <p:spPr>
          <a:xfrm>
            <a:off x="6547247" y="2247781"/>
            <a:ext cx="146209" cy="340281"/>
          </a:xfrm>
          <a:prstGeom prst="rect">
            <a:avLst/>
          </a:prstGeom>
          <a:noFill/>
          <a:ln/>
        </p:spPr>
        <p:txBody>
          <a:bodyPr wrap="none" rtlCol="0" anchor="t"/>
          <a:lstStyle/>
          <a:p>
            <a:pPr marL="0" indent="0" algn="ctr">
              <a:lnSpc>
                <a:spcPts val="2679"/>
              </a:lnSpc>
              <a:buNone/>
            </a:pPr>
            <a:r>
              <a:rPr lang="en-US" sz="2679" dirty="0">
                <a:solidFill>
                  <a:srgbClr val="272525"/>
                </a:solidFill>
                <a:latin typeface="Gelasio" pitchFamily="34" charset="0"/>
                <a:ea typeface="Gelasio" pitchFamily="34" charset="-122"/>
                <a:cs typeface="Gelasio" pitchFamily="34" charset="-120"/>
              </a:rPr>
              <a:t>1</a:t>
            </a:r>
            <a:endParaRPr lang="en-US" sz="2679" dirty="0"/>
          </a:p>
        </p:txBody>
      </p:sp>
      <p:sp>
        <p:nvSpPr>
          <p:cNvPr id="11" name="Text 6"/>
          <p:cNvSpPr/>
          <p:nvPr/>
        </p:nvSpPr>
        <p:spPr>
          <a:xfrm>
            <a:off x="7867888" y="2134433"/>
            <a:ext cx="2835235" cy="354330"/>
          </a:xfrm>
          <a:prstGeom prst="rect">
            <a:avLst/>
          </a:prstGeom>
          <a:noFill/>
          <a:ln/>
        </p:spPr>
        <p:txBody>
          <a:bodyPr wrap="none" rtlCol="0" anchor="t"/>
          <a:lstStyle/>
          <a:p>
            <a:pPr marL="0" indent="0" algn="l">
              <a:lnSpc>
                <a:spcPts val="2791"/>
              </a:lnSpc>
              <a:buNone/>
            </a:pPr>
            <a:r>
              <a:rPr lang="en-US" sz="2233" dirty="0">
                <a:solidFill>
                  <a:srgbClr val="272525"/>
                </a:solidFill>
                <a:latin typeface="Gelasio" pitchFamily="34" charset="0"/>
                <a:ea typeface="Gelasio" pitchFamily="34" charset="-122"/>
                <a:cs typeface="Gelasio" pitchFamily="34" charset="-120"/>
              </a:rPr>
              <a:t>Overnight Lending</a:t>
            </a:r>
            <a:endParaRPr lang="en-US" sz="2233" dirty="0"/>
          </a:p>
        </p:txBody>
      </p:sp>
      <p:sp>
        <p:nvSpPr>
          <p:cNvPr id="12" name="Text 7"/>
          <p:cNvSpPr/>
          <p:nvPr/>
        </p:nvSpPr>
        <p:spPr>
          <a:xfrm>
            <a:off x="7867888" y="2624852"/>
            <a:ext cx="5968722" cy="725805"/>
          </a:xfrm>
          <a:prstGeom prst="rect">
            <a:avLst/>
          </a:prstGeom>
          <a:noFill/>
          <a:ln/>
        </p:spPr>
        <p:txBody>
          <a:bodyPr wrap="square" rtlCol="0" anchor="t"/>
          <a:lstStyle/>
          <a:p>
            <a:pPr marL="0" indent="0" algn="l">
              <a:lnSpc>
                <a:spcPts val="2858"/>
              </a:lnSpc>
              <a:buNone/>
            </a:pPr>
            <a:r>
              <a:rPr lang="en-US" sz="1786" dirty="0">
                <a:solidFill>
                  <a:srgbClr val="272525"/>
                </a:solidFill>
                <a:latin typeface="Lato" pitchFamily="34" charset="0"/>
                <a:ea typeface="Lato" pitchFamily="34" charset="-122"/>
                <a:cs typeface="Lato" pitchFamily="34" charset="-120"/>
              </a:rPr>
              <a:t>Banks lend to each other overnight to meet short-term liquidity needs.</a:t>
            </a:r>
            <a:endParaRPr lang="en-US" sz="1786" dirty="0"/>
          </a:p>
        </p:txBody>
      </p:sp>
      <p:sp>
        <p:nvSpPr>
          <p:cNvPr id="13" name="Shape 8"/>
          <p:cNvSpPr/>
          <p:nvPr/>
        </p:nvSpPr>
        <p:spPr>
          <a:xfrm>
            <a:off x="6845022" y="4299347"/>
            <a:ext cx="793790" cy="30480"/>
          </a:xfrm>
          <a:prstGeom prst="roundRect">
            <a:avLst>
              <a:gd name="adj" fmla="val 312558"/>
            </a:avLst>
          </a:prstGeom>
          <a:solidFill>
            <a:srgbClr val="CECEC9"/>
          </a:solidFill>
          <a:ln/>
        </p:spPr>
        <p:txBody>
          <a:bodyPr/>
          <a:lstStyle/>
          <a:p>
            <a:endParaRPr lang="en-IN"/>
          </a:p>
        </p:txBody>
      </p:sp>
      <p:sp>
        <p:nvSpPr>
          <p:cNvPr id="14" name="Shape 9"/>
          <p:cNvSpPr/>
          <p:nvPr/>
        </p:nvSpPr>
        <p:spPr>
          <a:xfrm>
            <a:off x="6365200" y="4059436"/>
            <a:ext cx="510302" cy="510302"/>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15" name="Text 10"/>
          <p:cNvSpPr/>
          <p:nvPr/>
        </p:nvSpPr>
        <p:spPr>
          <a:xfrm>
            <a:off x="6525339" y="4144447"/>
            <a:ext cx="190024" cy="340281"/>
          </a:xfrm>
          <a:prstGeom prst="rect">
            <a:avLst/>
          </a:prstGeom>
          <a:noFill/>
          <a:ln/>
        </p:spPr>
        <p:txBody>
          <a:bodyPr wrap="none" rtlCol="0" anchor="t"/>
          <a:lstStyle/>
          <a:p>
            <a:pPr marL="0" indent="0" algn="ctr">
              <a:lnSpc>
                <a:spcPts val="2679"/>
              </a:lnSpc>
              <a:buNone/>
            </a:pPr>
            <a:r>
              <a:rPr lang="en-US" sz="2679" dirty="0">
                <a:solidFill>
                  <a:srgbClr val="272525"/>
                </a:solidFill>
                <a:latin typeface="Gelasio" pitchFamily="34" charset="0"/>
                <a:ea typeface="Gelasio" pitchFamily="34" charset="-122"/>
                <a:cs typeface="Gelasio" pitchFamily="34" charset="-120"/>
              </a:rPr>
              <a:t>2</a:t>
            </a:r>
            <a:endParaRPr lang="en-US" sz="2679" dirty="0"/>
          </a:p>
        </p:txBody>
      </p:sp>
      <p:sp>
        <p:nvSpPr>
          <p:cNvPr id="16" name="Text 11"/>
          <p:cNvSpPr/>
          <p:nvPr/>
        </p:nvSpPr>
        <p:spPr>
          <a:xfrm>
            <a:off x="7867888" y="4031099"/>
            <a:ext cx="2835235" cy="354330"/>
          </a:xfrm>
          <a:prstGeom prst="rect">
            <a:avLst/>
          </a:prstGeom>
          <a:noFill/>
          <a:ln/>
        </p:spPr>
        <p:txBody>
          <a:bodyPr wrap="none" rtlCol="0" anchor="t"/>
          <a:lstStyle/>
          <a:p>
            <a:pPr marL="0" indent="0" algn="l">
              <a:lnSpc>
                <a:spcPts val="2791"/>
              </a:lnSpc>
              <a:buNone/>
            </a:pPr>
            <a:r>
              <a:rPr lang="en-US" sz="2233" dirty="0">
                <a:solidFill>
                  <a:srgbClr val="272525"/>
                </a:solidFill>
                <a:latin typeface="Gelasio" pitchFamily="34" charset="0"/>
                <a:ea typeface="Gelasio" pitchFamily="34" charset="-122"/>
                <a:cs typeface="Gelasio" pitchFamily="34" charset="-120"/>
              </a:rPr>
              <a:t>Interbank Market</a:t>
            </a:r>
            <a:endParaRPr lang="en-US" sz="2233" dirty="0"/>
          </a:p>
        </p:txBody>
      </p:sp>
      <p:sp>
        <p:nvSpPr>
          <p:cNvPr id="17" name="Text 12"/>
          <p:cNvSpPr/>
          <p:nvPr/>
        </p:nvSpPr>
        <p:spPr>
          <a:xfrm>
            <a:off x="7867888" y="4521517"/>
            <a:ext cx="5968722" cy="725805"/>
          </a:xfrm>
          <a:prstGeom prst="rect">
            <a:avLst/>
          </a:prstGeom>
          <a:noFill/>
          <a:ln/>
        </p:spPr>
        <p:txBody>
          <a:bodyPr wrap="square" rtlCol="0" anchor="t"/>
          <a:lstStyle/>
          <a:p>
            <a:pPr marL="0" indent="0" algn="l">
              <a:lnSpc>
                <a:spcPts val="2858"/>
              </a:lnSpc>
              <a:buNone/>
            </a:pPr>
            <a:r>
              <a:rPr lang="en-US" sz="1786" dirty="0">
                <a:solidFill>
                  <a:srgbClr val="272525"/>
                </a:solidFill>
                <a:latin typeface="Lato" pitchFamily="34" charset="0"/>
                <a:ea typeface="Lato" pitchFamily="34" charset="-122"/>
                <a:cs typeface="Lato" pitchFamily="34" charset="-120"/>
              </a:rPr>
              <a:t>Call money rates are determined in the interbank market, where banks borrow and lend funds for very short periods.</a:t>
            </a:r>
            <a:endParaRPr lang="en-US" sz="1786" dirty="0"/>
          </a:p>
        </p:txBody>
      </p:sp>
      <p:sp>
        <p:nvSpPr>
          <p:cNvPr id="18" name="Shape 13"/>
          <p:cNvSpPr/>
          <p:nvPr/>
        </p:nvSpPr>
        <p:spPr>
          <a:xfrm>
            <a:off x="6845022" y="6196013"/>
            <a:ext cx="793790" cy="30480"/>
          </a:xfrm>
          <a:prstGeom prst="roundRect">
            <a:avLst>
              <a:gd name="adj" fmla="val 312558"/>
            </a:avLst>
          </a:prstGeom>
          <a:solidFill>
            <a:srgbClr val="CECEC9"/>
          </a:solidFill>
          <a:ln/>
        </p:spPr>
        <p:txBody>
          <a:bodyPr/>
          <a:lstStyle/>
          <a:p>
            <a:endParaRPr lang="en-IN"/>
          </a:p>
        </p:txBody>
      </p:sp>
      <p:sp>
        <p:nvSpPr>
          <p:cNvPr id="19" name="Shape 14"/>
          <p:cNvSpPr/>
          <p:nvPr/>
        </p:nvSpPr>
        <p:spPr>
          <a:xfrm>
            <a:off x="6365200" y="5956102"/>
            <a:ext cx="510302" cy="510302"/>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20" name="Text 15"/>
          <p:cNvSpPr/>
          <p:nvPr/>
        </p:nvSpPr>
        <p:spPr>
          <a:xfrm>
            <a:off x="6526411" y="6041112"/>
            <a:ext cx="187762" cy="340281"/>
          </a:xfrm>
          <a:prstGeom prst="rect">
            <a:avLst/>
          </a:prstGeom>
          <a:noFill/>
          <a:ln/>
        </p:spPr>
        <p:txBody>
          <a:bodyPr wrap="none" rtlCol="0" anchor="t"/>
          <a:lstStyle/>
          <a:p>
            <a:pPr marL="0" indent="0" algn="ctr">
              <a:lnSpc>
                <a:spcPts val="2679"/>
              </a:lnSpc>
              <a:buNone/>
            </a:pPr>
            <a:r>
              <a:rPr lang="en-US" sz="2679" dirty="0">
                <a:solidFill>
                  <a:srgbClr val="272525"/>
                </a:solidFill>
                <a:latin typeface="Gelasio" pitchFamily="34" charset="0"/>
                <a:ea typeface="Gelasio" pitchFamily="34" charset="-122"/>
                <a:cs typeface="Gelasio" pitchFamily="34" charset="-120"/>
              </a:rPr>
              <a:t>3</a:t>
            </a:r>
            <a:endParaRPr lang="en-US" sz="2679" dirty="0"/>
          </a:p>
        </p:txBody>
      </p:sp>
      <p:sp>
        <p:nvSpPr>
          <p:cNvPr id="21" name="Text 16"/>
          <p:cNvSpPr/>
          <p:nvPr/>
        </p:nvSpPr>
        <p:spPr>
          <a:xfrm>
            <a:off x="7867888" y="5927765"/>
            <a:ext cx="2835235" cy="354330"/>
          </a:xfrm>
          <a:prstGeom prst="rect">
            <a:avLst/>
          </a:prstGeom>
          <a:noFill/>
          <a:ln/>
        </p:spPr>
        <p:txBody>
          <a:bodyPr wrap="none" rtlCol="0" anchor="t"/>
          <a:lstStyle/>
          <a:p>
            <a:pPr marL="0" indent="0" algn="l">
              <a:lnSpc>
                <a:spcPts val="2791"/>
              </a:lnSpc>
              <a:buNone/>
            </a:pPr>
            <a:r>
              <a:rPr lang="en-US" sz="2233" dirty="0">
                <a:solidFill>
                  <a:srgbClr val="272525"/>
                </a:solidFill>
                <a:latin typeface="Gelasio" pitchFamily="34" charset="0"/>
                <a:ea typeface="Gelasio" pitchFamily="34" charset="-122"/>
                <a:cs typeface="Gelasio" pitchFamily="34" charset="-120"/>
              </a:rPr>
              <a:t>RBI's Role</a:t>
            </a:r>
            <a:endParaRPr lang="en-US" sz="2233" dirty="0"/>
          </a:p>
        </p:txBody>
      </p:sp>
      <p:sp>
        <p:nvSpPr>
          <p:cNvPr id="22" name="Text 17"/>
          <p:cNvSpPr/>
          <p:nvPr/>
        </p:nvSpPr>
        <p:spPr>
          <a:xfrm>
            <a:off x="7867888" y="6418183"/>
            <a:ext cx="5968722" cy="725805"/>
          </a:xfrm>
          <a:prstGeom prst="rect">
            <a:avLst/>
          </a:prstGeom>
          <a:noFill/>
          <a:ln/>
        </p:spPr>
        <p:txBody>
          <a:bodyPr wrap="square" rtlCol="0" anchor="t"/>
          <a:lstStyle/>
          <a:p>
            <a:pPr marL="0" indent="0" algn="l">
              <a:lnSpc>
                <a:spcPts val="2858"/>
              </a:lnSpc>
              <a:buNone/>
            </a:pPr>
            <a:r>
              <a:rPr lang="en-US" sz="1786" dirty="0">
                <a:solidFill>
                  <a:srgbClr val="272525"/>
                </a:solidFill>
                <a:latin typeface="Lato" pitchFamily="34" charset="0"/>
                <a:ea typeface="Lato" pitchFamily="34" charset="-122"/>
                <a:cs typeface="Lato" pitchFamily="34" charset="-120"/>
              </a:rPr>
              <a:t>The RBI plays a role in managing liquidity in the interbank market by injecting or withdrawing funds.</a:t>
            </a:r>
            <a:endParaRPr lang="en-US" sz="1786"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2497324" y="847308"/>
            <a:ext cx="8976717" cy="708779"/>
          </a:xfrm>
          <a:prstGeom prst="rect">
            <a:avLst/>
          </a:prstGeom>
          <a:noFill/>
          <a:ln/>
        </p:spPr>
        <p:txBody>
          <a:bodyPr wrap="none" rtlCol="0" anchor="t"/>
          <a:lstStyle/>
          <a:p>
            <a:pPr marL="0" indent="0">
              <a:lnSpc>
                <a:spcPts val="5581"/>
              </a:lnSpc>
              <a:buNone/>
            </a:pPr>
            <a:r>
              <a:rPr lang="en-US" sz="4465" dirty="0">
                <a:solidFill>
                  <a:srgbClr val="312F2B"/>
                </a:solidFill>
                <a:latin typeface="Gelasio" pitchFamily="34" charset="0"/>
                <a:ea typeface="Gelasio" pitchFamily="34" charset="-122"/>
                <a:cs typeface="Gelasio" pitchFamily="34" charset="-120"/>
              </a:rPr>
              <a:t>Liquidity Adjustment Facility (LAF)</a:t>
            </a:r>
            <a:endParaRPr lang="en-US" sz="4465" dirty="0"/>
          </a:p>
        </p:txBody>
      </p:sp>
      <p:sp>
        <p:nvSpPr>
          <p:cNvPr id="6" name="Shape 2"/>
          <p:cNvSpPr/>
          <p:nvPr/>
        </p:nvSpPr>
        <p:spPr>
          <a:xfrm>
            <a:off x="559355" y="3619786"/>
            <a:ext cx="4395463" cy="2410897"/>
          </a:xfrm>
          <a:prstGeom prst="roundRect">
            <a:avLst>
              <a:gd name="adj" fmla="val 3952"/>
            </a:avLst>
          </a:prstGeom>
          <a:solidFill>
            <a:srgbClr val="E8E8E3"/>
          </a:solidFill>
          <a:ln w="7620">
            <a:solidFill>
              <a:srgbClr val="CECEC9"/>
            </a:solidFill>
            <a:prstDash val="solid"/>
          </a:ln>
        </p:spPr>
        <p:txBody>
          <a:bodyPr/>
          <a:lstStyle/>
          <a:p>
            <a:endParaRPr lang="en-IN"/>
          </a:p>
        </p:txBody>
      </p:sp>
      <p:sp>
        <p:nvSpPr>
          <p:cNvPr id="7" name="Text 3"/>
          <p:cNvSpPr/>
          <p:nvPr/>
        </p:nvSpPr>
        <p:spPr>
          <a:xfrm>
            <a:off x="793671" y="3704194"/>
            <a:ext cx="2969759" cy="354330"/>
          </a:xfrm>
          <a:prstGeom prst="rect">
            <a:avLst/>
          </a:prstGeom>
          <a:noFill/>
          <a:ln/>
        </p:spPr>
        <p:txBody>
          <a:bodyPr wrap="none" rtlCol="0" anchor="t"/>
          <a:lstStyle/>
          <a:p>
            <a:pPr marL="0" indent="0">
              <a:lnSpc>
                <a:spcPts val="2791"/>
              </a:lnSpc>
              <a:buNone/>
            </a:pPr>
            <a:r>
              <a:rPr lang="en-US" sz="2233" dirty="0">
                <a:solidFill>
                  <a:srgbClr val="272525"/>
                </a:solidFill>
                <a:latin typeface="Gelasio" pitchFamily="34" charset="0"/>
                <a:ea typeface="Gelasio" pitchFamily="34" charset="-122"/>
                <a:cs typeface="Gelasio" pitchFamily="34" charset="-120"/>
              </a:rPr>
              <a:t>Repo Rate</a:t>
            </a:r>
            <a:endParaRPr lang="en-US" sz="2233" dirty="0"/>
          </a:p>
        </p:txBody>
      </p:sp>
      <p:sp>
        <p:nvSpPr>
          <p:cNvPr id="8" name="Text 4"/>
          <p:cNvSpPr/>
          <p:nvPr/>
        </p:nvSpPr>
        <p:spPr>
          <a:xfrm>
            <a:off x="793670" y="4244489"/>
            <a:ext cx="3904349" cy="1451609"/>
          </a:xfrm>
          <a:prstGeom prst="rect">
            <a:avLst/>
          </a:prstGeom>
          <a:noFill/>
          <a:ln/>
        </p:spPr>
        <p:txBody>
          <a:bodyPr wrap="squar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The LAF is a tool used by the RBI to manage liquidity in the financial system by providing short-term funds to banks at the repo rate.</a:t>
            </a:r>
            <a:endParaRPr lang="en-US" sz="1786" dirty="0"/>
          </a:p>
        </p:txBody>
      </p:sp>
      <p:sp>
        <p:nvSpPr>
          <p:cNvPr id="9" name="Shape 5"/>
          <p:cNvSpPr/>
          <p:nvPr/>
        </p:nvSpPr>
        <p:spPr>
          <a:xfrm>
            <a:off x="5199297" y="3619786"/>
            <a:ext cx="4196358" cy="2410897"/>
          </a:xfrm>
          <a:prstGeom prst="roundRect">
            <a:avLst>
              <a:gd name="adj" fmla="val 3952"/>
            </a:avLst>
          </a:prstGeom>
          <a:solidFill>
            <a:srgbClr val="E8E8E3"/>
          </a:solidFill>
          <a:ln w="7620">
            <a:solidFill>
              <a:srgbClr val="CECEC9"/>
            </a:solidFill>
            <a:prstDash val="solid"/>
          </a:ln>
        </p:spPr>
        <p:txBody>
          <a:bodyPr/>
          <a:lstStyle/>
          <a:p>
            <a:endParaRPr lang="en-IN"/>
          </a:p>
        </p:txBody>
      </p:sp>
      <p:sp>
        <p:nvSpPr>
          <p:cNvPr id="10" name="Text 6"/>
          <p:cNvSpPr/>
          <p:nvPr/>
        </p:nvSpPr>
        <p:spPr>
          <a:xfrm>
            <a:off x="5433731" y="3854220"/>
            <a:ext cx="2835235" cy="354330"/>
          </a:xfrm>
          <a:prstGeom prst="rect">
            <a:avLst/>
          </a:prstGeom>
          <a:noFill/>
          <a:ln/>
        </p:spPr>
        <p:txBody>
          <a:bodyPr wrap="none" rtlCol="0" anchor="t"/>
          <a:lstStyle/>
          <a:p>
            <a:pPr marL="0" indent="0">
              <a:lnSpc>
                <a:spcPts val="2791"/>
              </a:lnSpc>
              <a:buNone/>
            </a:pPr>
            <a:r>
              <a:rPr lang="en-US" sz="2233" dirty="0">
                <a:solidFill>
                  <a:srgbClr val="272525"/>
                </a:solidFill>
                <a:latin typeface="Gelasio" pitchFamily="34" charset="0"/>
                <a:ea typeface="Gelasio" pitchFamily="34" charset="-122"/>
                <a:cs typeface="Gelasio" pitchFamily="34" charset="-120"/>
              </a:rPr>
              <a:t>Reverse Repo Rate</a:t>
            </a:r>
            <a:endParaRPr lang="en-US" sz="2233" dirty="0"/>
          </a:p>
        </p:txBody>
      </p:sp>
      <p:sp>
        <p:nvSpPr>
          <p:cNvPr id="11" name="Text 7"/>
          <p:cNvSpPr/>
          <p:nvPr/>
        </p:nvSpPr>
        <p:spPr>
          <a:xfrm>
            <a:off x="5433731" y="4344638"/>
            <a:ext cx="3727490" cy="1088708"/>
          </a:xfrm>
          <a:prstGeom prst="rect">
            <a:avLst/>
          </a:prstGeom>
          <a:noFill/>
          <a:ln/>
        </p:spPr>
        <p:txBody>
          <a:bodyPr wrap="squar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The RBI absorbs liquidity from the system by borrowing funds from banks at the reverse repo rate.</a:t>
            </a:r>
            <a:endParaRPr lang="en-US" sz="1786" dirty="0"/>
          </a:p>
        </p:txBody>
      </p:sp>
      <p:sp>
        <p:nvSpPr>
          <p:cNvPr id="12" name="Shape 8"/>
          <p:cNvSpPr/>
          <p:nvPr/>
        </p:nvSpPr>
        <p:spPr>
          <a:xfrm>
            <a:off x="9640133" y="3628817"/>
            <a:ext cx="4196358" cy="2410897"/>
          </a:xfrm>
          <a:prstGeom prst="roundRect">
            <a:avLst>
              <a:gd name="adj" fmla="val 3952"/>
            </a:avLst>
          </a:prstGeom>
          <a:solidFill>
            <a:srgbClr val="E8E8E3"/>
          </a:solidFill>
          <a:ln w="7620">
            <a:solidFill>
              <a:srgbClr val="CECEC9"/>
            </a:solidFill>
            <a:prstDash val="solid"/>
          </a:ln>
        </p:spPr>
        <p:txBody>
          <a:bodyPr/>
          <a:lstStyle/>
          <a:p>
            <a:endParaRPr lang="en-IN"/>
          </a:p>
        </p:txBody>
      </p:sp>
      <p:sp>
        <p:nvSpPr>
          <p:cNvPr id="13" name="Text 9"/>
          <p:cNvSpPr/>
          <p:nvPr/>
        </p:nvSpPr>
        <p:spPr>
          <a:xfrm>
            <a:off x="9874568" y="3863251"/>
            <a:ext cx="2858929" cy="354330"/>
          </a:xfrm>
          <a:prstGeom prst="rect">
            <a:avLst/>
          </a:prstGeom>
          <a:noFill/>
          <a:ln/>
        </p:spPr>
        <p:txBody>
          <a:bodyPr wrap="none" rtlCol="0" anchor="t"/>
          <a:lstStyle/>
          <a:p>
            <a:pPr marL="0" indent="0">
              <a:lnSpc>
                <a:spcPts val="2791"/>
              </a:lnSpc>
              <a:buNone/>
            </a:pPr>
            <a:r>
              <a:rPr lang="en-US" sz="2233" dirty="0">
                <a:solidFill>
                  <a:srgbClr val="272525"/>
                </a:solidFill>
                <a:latin typeface="Gelasio" pitchFamily="34" charset="0"/>
                <a:ea typeface="Gelasio" pitchFamily="34" charset="-122"/>
                <a:cs typeface="Gelasio" pitchFamily="34" charset="-120"/>
              </a:rPr>
              <a:t>Liquidity Management</a:t>
            </a:r>
            <a:endParaRPr lang="en-US" sz="2233" dirty="0"/>
          </a:p>
        </p:txBody>
      </p:sp>
      <p:sp>
        <p:nvSpPr>
          <p:cNvPr id="14" name="Text 10"/>
          <p:cNvSpPr/>
          <p:nvPr/>
        </p:nvSpPr>
        <p:spPr>
          <a:xfrm>
            <a:off x="9874568" y="4353669"/>
            <a:ext cx="3727490" cy="1451610"/>
          </a:xfrm>
          <a:prstGeom prst="rect">
            <a:avLst/>
          </a:prstGeom>
          <a:noFill/>
          <a:ln/>
        </p:spPr>
        <p:txBody>
          <a:bodyPr wrap="square" rtlCol="0" anchor="t"/>
          <a:lstStyle/>
          <a:p>
            <a:pPr marL="0" indent="0">
              <a:lnSpc>
                <a:spcPts val="2858"/>
              </a:lnSpc>
              <a:buNone/>
            </a:pPr>
            <a:r>
              <a:rPr lang="en-US" sz="1786" dirty="0">
                <a:solidFill>
                  <a:srgbClr val="272525"/>
                </a:solidFill>
                <a:latin typeface="Lato" pitchFamily="34" charset="0"/>
                <a:ea typeface="Lato" pitchFamily="34" charset="-122"/>
                <a:cs typeface="Lato" pitchFamily="34" charset="-120"/>
              </a:rPr>
              <a:t>The LAF helps to ensure that the banking system has adequate liquidity to meet the needs of the economy.</a:t>
            </a:r>
            <a:endParaRPr lang="en-US" sz="1786" dirty="0"/>
          </a:p>
        </p:txBody>
      </p:sp>
      <p:cxnSp>
        <p:nvCxnSpPr>
          <p:cNvPr id="18" name="Straight Connector 17">
            <a:extLst>
              <a:ext uri="{FF2B5EF4-FFF2-40B4-BE49-F238E27FC236}">
                <a16:creationId xmlns:a16="http://schemas.microsoft.com/office/drawing/2014/main" id="{A06163ED-F722-6D91-A1D7-D4347EABE230}"/>
              </a:ext>
            </a:extLst>
          </p:cNvPr>
          <p:cNvCxnSpPr>
            <a:cxnSpLocks/>
          </p:cNvCxnSpPr>
          <p:nvPr/>
        </p:nvCxnSpPr>
        <p:spPr>
          <a:xfrm>
            <a:off x="2178121" y="2373330"/>
            <a:ext cx="9404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B66D608-074E-1C06-090B-499DDEF84886}"/>
              </a:ext>
            </a:extLst>
          </p:cNvPr>
          <p:cNvCxnSpPr/>
          <p:nvPr/>
        </p:nvCxnSpPr>
        <p:spPr>
          <a:xfrm>
            <a:off x="2178121" y="2373330"/>
            <a:ext cx="0" cy="1006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3D4BD2-2EBD-193D-3CDE-B89D0ECE2A50}"/>
              </a:ext>
            </a:extLst>
          </p:cNvPr>
          <p:cNvCxnSpPr/>
          <p:nvPr/>
        </p:nvCxnSpPr>
        <p:spPr>
          <a:xfrm>
            <a:off x="6880458" y="2373330"/>
            <a:ext cx="0" cy="1006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BD4E96B-599F-4FC8-5DA2-D978A1D0DCD7}"/>
              </a:ext>
            </a:extLst>
          </p:cNvPr>
          <p:cNvCxnSpPr/>
          <p:nvPr/>
        </p:nvCxnSpPr>
        <p:spPr>
          <a:xfrm>
            <a:off x="11582795" y="2373330"/>
            <a:ext cx="0" cy="100686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6342" y="2233374"/>
            <a:ext cx="4973717" cy="3762851"/>
          </a:xfrm>
          <a:prstGeom prst="rect">
            <a:avLst/>
          </a:prstGeom>
        </p:spPr>
      </p:pic>
      <p:sp>
        <p:nvSpPr>
          <p:cNvPr id="6" name="Text 1"/>
          <p:cNvSpPr/>
          <p:nvPr/>
        </p:nvSpPr>
        <p:spPr>
          <a:xfrm>
            <a:off x="6203871" y="1180862"/>
            <a:ext cx="7148513" cy="640556"/>
          </a:xfrm>
          <a:prstGeom prst="rect">
            <a:avLst/>
          </a:prstGeom>
          <a:noFill/>
          <a:ln/>
        </p:spPr>
        <p:txBody>
          <a:bodyPr wrap="none" rtlCol="0" anchor="t"/>
          <a:lstStyle/>
          <a:p>
            <a:pPr marL="0" indent="0">
              <a:lnSpc>
                <a:spcPts val="5044"/>
              </a:lnSpc>
              <a:buNone/>
            </a:pPr>
            <a:r>
              <a:rPr lang="en-US" sz="4035" dirty="0">
                <a:solidFill>
                  <a:srgbClr val="312F2B"/>
                </a:solidFill>
                <a:latin typeface="Gelasio" pitchFamily="34" charset="0"/>
                <a:ea typeface="Gelasio" pitchFamily="34" charset="-122"/>
                <a:cs typeface="Gelasio" pitchFamily="34" charset="-120"/>
              </a:rPr>
              <a:t>Factors Affecting Interest Rates</a:t>
            </a:r>
            <a:endParaRPr lang="en-US" sz="4035" dirty="0"/>
          </a:p>
        </p:txBody>
      </p:sp>
      <p:pic>
        <p:nvPicPr>
          <p:cNvPr id="7" name="Image 3" descr="preencoded.png"/>
          <p:cNvPicPr>
            <a:picLocks noChangeAspect="1"/>
          </p:cNvPicPr>
          <p:nvPr/>
        </p:nvPicPr>
        <p:blipFill>
          <a:blip r:embed="rId6"/>
          <a:stretch>
            <a:fillRect/>
          </a:stretch>
        </p:blipFill>
        <p:spPr>
          <a:xfrm>
            <a:off x="6203871" y="2128838"/>
            <a:ext cx="1024890" cy="1639967"/>
          </a:xfrm>
          <a:prstGeom prst="rect">
            <a:avLst/>
          </a:prstGeom>
        </p:spPr>
      </p:pic>
      <p:sp>
        <p:nvSpPr>
          <p:cNvPr id="8" name="Text 2"/>
          <p:cNvSpPr/>
          <p:nvPr/>
        </p:nvSpPr>
        <p:spPr>
          <a:xfrm>
            <a:off x="7536180" y="2333744"/>
            <a:ext cx="2562463" cy="320278"/>
          </a:xfrm>
          <a:prstGeom prst="rect">
            <a:avLst/>
          </a:prstGeom>
          <a:noFill/>
          <a:ln/>
        </p:spPr>
        <p:txBody>
          <a:bodyPr wrap="none" rtlCol="0" anchor="t"/>
          <a:lstStyle/>
          <a:p>
            <a:pPr marL="0" indent="0" algn="l">
              <a:lnSpc>
                <a:spcPts val="2522"/>
              </a:lnSpc>
              <a:buNone/>
            </a:pPr>
            <a:r>
              <a:rPr lang="en-US" sz="2018" dirty="0">
                <a:solidFill>
                  <a:srgbClr val="272525"/>
                </a:solidFill>
                <a:latin typeface="Gelasio" pitchFamily="34" charset="0"/>
                <a:ea typeface="Gelasio" pitchFamily="34" charset="-122"/>
                <a:cs typeface="Gelasio" pitchFamily="34" charset="-120"/>
              </a:rPr>
              <a:t>Inflation</a:t>
            </a:r>
            <a:endParaRPr lang="en-US" sz="2018" dirty="0"/>
          </a:p>
        </p:txBody>
      </p:sp>
      <p:sp>
        <p:nvSpPr>
          <p:cNvPr id="9" name="Text 3"/>
          <p:cNvSpPr/>
          <p:nvPr/>
        </p:nvSpPr>
        <p:spPr>
          <a:xfrm>
            <a:off x="7536180" y="2777014"/>
            <a:ext cx="6376749" cy="656034"/>
          </a:xfrm>
          <a:prstGeom prst="rect">
            <a:avLst/>
          </a:prstGeom>
          <a:noFill/>
          <a:ln/>
        </p:spPr>
        <p:txBody>
          <a:bodyPr wrap="square" rtlCol="0" anchor="t"/>
          <a:lstStyle/>
          <a:p>
            <a:pPr marL="0" indent="0" algn="l">
              <a:lnSpc>
                <a:spcPts val="2583"/>
              </a:lnSpc>
              <a:buNone/>
            </a:pPr>
            <a:r>
              <a:rPr lang="en-US" sz="1614" dirty="0">
                <a:solidFill>
                  <a:srgbClr val="272525"/>
                </a:solidFill>
                <a:latin typeface="Lato" pitchFamily="34" charset="0"/>
                <a:ea typeface="Lato" pitchFamily="34" charset="-122"/>
                <a:cs typeface="Lato" pitchFamily="34" charset="-120"/>
              </a:rPr>
              <a:t>High inflation often leads to higher interest rates as lenders demand a higher return to compensate for the erosion of their purchasing power.</a:t>
            </a:r>
            <a:endParaRPr lang="en-US" sz="1614" dirty="0"/>
          </a:p>
        </p:txBody>
      </p:sp>
      <p:pic>
        <p:nvPicPr>
          <p:cNvPr id="10" name="Image 4" descr="preencoded.png"/>
          <p:cNvPicPr>
            <a:picLocks noChangeAspect="1"/>
          </p:cNvPicPr>
          <p:nvPr/>
        </p:nvPicPr>
        <p:blipFill>
          <a:blip r:embed="rId7"/>
          <a:stretch>
            <a:fillRect/>
          </a:stretch>
        </p:blipFill>
        <p:spPr>
          <a:xfrm>
            <a:off x="6203871" y="3768804"/>
            <a:ext cx="1024890" cy="1639967"/>
          </a:xfrm>
          <a:prstGeom prst="rect">
            <a:avLst/>
          </a:prstGeom>
        </p:spPr>
      </p:pic>
      <p:sp>
        <p:nvSpPr>
          <p:cNvPr id="11" name="Text 4"/>
          <p:cNvSpPr/>
          <p:nvPr/>
        </p:nvSpPr>
        <p:spPr>
          <a:xfrm>
            <a:off x="7536180" y="3973711"/>
            <a:ext cx="2562463" cy="320278"/>
          </a:xfrm>
          <a:prstGeom prst="rect">
            <a:avLst/>
          </a:prstGeom>
          <a:noFill/>
          <a:ln/>
        </p:spPr>
        <p:txBody>
          <a:bodyPr wrap="none" rtlCol="0" anchor="t"/>
          <a:lstStyle/>
          <a:p>
            <a:pPr marL="0" indent="0" algn="l">
              <a:lnSpc>
                <a:spcPts val="2522"/>
              </a:lnSpc>
              <a:buNone/>
            </a:pPr>
            <a:r>
              <a:rPr lang="en-US" sz="2018" dirty="0">
                <a:solidFill>
                  <a:srgbClr val="272525"/>
                </a:solidFill>
                <a:latin typeface="Gelasio" pitchFamily="34" charset="0"/>
                <a:ea typeface="Gelasio" pitchFamily="34" charset="-122"/>
                <a:cs typeface="Gelasio" pitchFamily="34" charset="-120"/>
              </a:rPr>
              <a:t>Economic Growth</a:t>
            </a:r>
            <a:endParaRPr lang="en-US" sz="2018" dirty="0"/>
          </a:p>
        </p:txBody>
      </p:sp>
      <p:sp>
        <p:nvSpPr>
          <p:cNvPr id="12" name="Text 5"/>
          <p:cNvSpPr/>
          <p:nvPr/>
        </p:nvSpPr>
        <p:spPr>
          <a:xfrm>
            <a:off x="7536180" y="4416981"/>
            <a:ext cx="6376749" cy="656034"/>
          </a:xfrm>
          <a:prstGeom prst="rect">
            <a:avLst/>
          </a:prstGeom>
          <a:noFill/>
          <a:ln/>
        </p:spPr>
        <p:txBody>
          <a:bodyPr wrap="square" rtlCol="0" anchor="t"/>
          <a:lstStyle/>
          <a:p>
            <a:pPr marL="0" indent="0" algn="l">
              <a:lnSpc>
                <a:spcPts val="2583"/>
              </a:lnSpc>
              <a:buNone/>
            </a:pPr>
            <a:r>
              <a:rPr lang="en-US" sz="1614" dirty="0">
                <a:solidFill>
                  <a:srgbClr val="272525"/>
                </a:solidFill>
                <a:latin typeface="Lato" pitchFamily="34" charset="0"/>
                <a:ea typeface="Lato" pitchFamily="34" charset="-122"/>
                <a:cs typeface="Lato" pitchFamily="34" charset="-120"/>
              </a:rPr>
              <a:t>Strong economic growth can lead to higher interest rates as businesses demand more funds for expansion, increasing demand for credit.</a:t>
            </a:r>
            <a:endParaRPr lang="en-US" sz="1614" dirty="0"/>
          </a:p>
        </p:txBody>
      </p:sp>
      <p:pic>
        <p:nvPicPr>
          <p:cNvPr id="13" name="Image 5" descr="preencoded.png"/>
          <p:cNvPicPr>
            <a:picLocks noChangeAspect="1"/>
          </p:cNvPicPr>
          <p:nvPr/>
        </p:nvPicPr>
        <p:blipFill>
          <a:blip r:embed="rId8"/>
          <a:stretch>
            <a:fillRect/>
          </a:stretch>
        </p:blipFill>
        <p:spPr>
          <a:xfrm>
            <a:off x="6203871" y="5408771"/>
            <a:ext cx="1024890" cy="1639967"/>
          </a:xfrm>
          <a:prstGeom prst="rect">
            <a:avLst/>
          </a:prstGeom>
        </p:spPr>
      </p:pic>
      <p:sp>
        <p:nvSpPr>
          <p:cNvPr id="14" name="Text 6"/>
          <p:cNvSpPr/>
          <p:nvPr/>
        </p:nvSpPr>
        <p:spPr>
          <a:xfrm>
            <a:off x="7536180" y="5613678"/>
            <a:ext cx="2562463" cy="320278"/>
          </a:xfrm>
          <a:prstGeom prst="rect">
            <a:avLst/>
          </a:prstGeom>
          <a:noFill/>
          <a:ln/>
        </p:spPr>
        <p:txBody>
          <a:bodyPr wrap="none" rtlCol="0" anchor="t"/>
          <a:lstStyle/>
          <a:p>
            <a:pPr marL="0" indent="0" algn="l">
              <a:lnSpc>
                <a:spcPts val="2522"/>
              </a:lnSpc>
              <a:buNone/>
            </a:pPr>
            <a:r>
              <a:rPr lang="en-US" sz="2018" dirty="0">
                <a:solidFill>
                  <a:srgbClr val="272525"/>
                </a:solidFill>
                <a:latin typeface="Gelasio" pitchFamily="34" charset="0"/>
                <a:ea typeface="Gelasio" pitchFamily="34" charset="-122"/>
                <a:cs typeface="Gelasio" pitchFamily="34" charset="-120"/>
              </a:rPr>
              <a:t>Government Policies</a:t>
            </a:r>
            <a:endParaRPr lang="en-US" sz="2018" dirty="0"/>
          </a:p>
        </p:txBody>
      </p:sp>
      <p:sp>
        <p:nvSpPr>
          <p:cNvPr id="15" name="Text 7"/>
          <p:cNvSpPr/>
          <p:nvPr/>
        </p:nvSpPr>
        <p:spPr>
          <a:xfrm>
            <a:off x="7536180" y="6056948"/>
            <a:ext cx="6376749" cy="656034"/>
          </a:xfrm>
          <a:prstGeom prst="rect">
            <a:avLst/>
          </a:prstGeom>
          <a:noFill/>
          <a:ln/>
        </p:spPr>
        <p:txBody>
          <a:bodyPr wrap="square" rtlCol="0" anchor="t"/>
          <a:lstStyle/>
          <a:p>
            <a:pPr marL="0" indent="0" algn="l">
              <a:lnSpc>
                <a:spcPts val="2583"/>
              </a:lnSpc>
              <a:buNone/>
            </a:pPr>
            <a:r>
              <a:rPr lang="en-US" sz="1614" dirty="0">
                <a:solidFill>
                  <a:srgbClr val="272525"/>
                </a:solidFill>
                <a:latin typeface="Lato" pitchFamily="34" charset="0"/>
                <a:ea typeface="Lato" pitchFamily="34" charset="-122"/>
                <a:cs typeface="Lato" pitchFamily="34" charset="-120"/>
              </a:rPr>
              <a:t>The RBI's monetary policy decisions, including changes in the repo rate and LAF operations, significantly influence interest rates.</a:t>
            </a:r>
            <a:endParaRPr lang="en-US" sz="1614"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639979"/>
            <a:ext cx="6045160" cy="708779"/>
          </a:xfrm>
          <a:prstGeom prst="rect">
            <a:avLst/>
          </a:prstGeom>
          <a:noFill/>
          <a:ln/>
        </p:spPr>
        <p:txBody>
          <a:bodyPr wrap="none" rtlCol="0" anchor="t"/>
          <a:lstStyle/>
          <a:p>
            <a:pPr marL="0" indent="0">
              <a:lnSpc>
                <a:spcPts val="5581"/>
              </a:lnSpc>
              <a:buNone/>
            </a:pPr>
            <a:r>
              <a:rPr lang="en-US" sz="4465" dirty="0">
                <a:solidFill>
                  <a:srgbClr val="312F2B"/>
                </a:solidFill>
                <a:latin typeface="Gelasio" pitchFamily="34" charset="0"/>
                <a:ea typeface="Gelasio" pitchFamily="34" charset="-122"/>
                <a:cs typeface="Gelasio" pitchFamily="34" charset="-120"/>
              </a:rPr>
              <a:t>Trends in Interest Rates</a:t>
            </a:r>
            <a:endParaRPr lang="en-US" sz="4465" dirty="0"/>
          </a:p>
        </p:txBody>
      </p:sp>
      <p:pic>
        <p:nvPicPr>
          <p:cNvPr id="6" name="Image 2" descr="preencoded.png"/>
          <p:cNvPicPr>
            <a:picLocks noChangeAspect="1"/>
          </p:cNvPicPr>
          <p:nvPr/>
        </p:nvPicPr>
        <p:blipFill>
          <a:blip r:embed="rId5"/>
          <a:stretch>
            <a:fillRect/>
          </a:stretch>
        </p:blipFill>
        <p:spPr>
          <a:xfrm>
            <a:off x="793790" y="4688919"/>
            <a:ext cx="566976" cy="566976"/>
          </a:xfrm>
          <a:prstGeom prst="rect">
            <a:avLst/>
          </a:prstGeom>
        </p:spPr>
      </p:pic>
      <p:sp>
        <p:nvSpPr>
          <p:cNvPr id="7" name="Text 2"/>
          <p:cNvSpPr/>
          <p:nvPr/>
        </p:nvSpPr>
        <p:spPr>
          <a:xfrm>
            <a:off x="793790" y="5482709"/>
            <a:ext cx="2835235" cy="354330"/>
          </a:xfrm>
          <a:prstGeom prst="rect">
            <a:avLst/>
          </a:prstGeom>
          <a:noFill/>
          <a:ln/>
        </p:spPr>
        <p:txBody>
          <a:bodyPr wrap="none" rtlCol="0" anchor="t"/>
          <a:lstStyle/>
          <a:p>
            <a:pPr marL="0" indent="0" algn="l">
              <a:lnSpc>
                <a:spcPts val="2791"/>
              </a:lnSpc>
              <a:buNone/>
            </a:pPr>
            <a:r>
              <a:rPr lang="en-US" sz="2233" dirty="0">
                <a:solidFill>
                  <a:srgbClr val="272525"/>
                </a:solidFill>
                <a:latin typeface="Gelasio" pitchFamily="34" charset="0"/>
                <a:ea typeface="Gelasio" pitchFamily="34" charset="-122"/>
                <a:cs typeface="Gelasio" pitchFamily="34" charset="-120"/>
              </a:rPr>
              <a:t>Recent Trends</a:t>
            </a:r>
            <a:endParaRPr lang="en-US" sz="2233" dirty="0"/>
          </a:p>
        </p:txBody>
      </p:sp>
      <p:sp>
        <p:nvSpPr>
          <p:cNvPr id="8" name="Text 3"/>
          <p:cNvSpPr/>
          <p:nvPr/>
        </p:nvSpPr>
        <p:spPr>
          <a:xfrm>
            <a:off x="793790" y="5973128"/>
            <a:ext cx="4120753" cy="1451610"/>
          </a:xfrm>
          <a:prstGeom prst="rect">
            <a:avLst/>
          </a:prstGeom>
          <a:noFill/>
          <a:ln/>
        </p:spPr>
        <p:txBody>
          <a:bodyPr wrap="square" rtlCol="0" anchor="t"/>
          <a:lstStyle/>
          <a:p>
            <a:pPr marL="0" indent="0" algn="l">
              <a:lnSpc>
                <a:spcPts val="2858"/>
              </a:lnSpc>
              <a:buNone/>
            </a:pPr>
            <a:r>
              <a:rPr lang="en-US" sz="1786" dirty="0">
                <a:solidFill>
                  <a:srgbClr val="272525"/>
                </a:solidFill>
                <a:latin typeface="Lato" pitchFamily="34" charset="0"/>
                <a:ea typeface="Lato" pitchFamily="34" charset="-122"/>
                <a:cs typeface="Lato" pitchFamily="34" charset="-120"/>
              </a:rPr>
              <a:t>Interest rates in India have been gradually declining in recent years, reflecting the RBI's efforts to stimulate economic growth.</a:t>
            </a:r>
            <a:endParaRPr lang="en-US" sz="1786" dirty="0"/>
          </a:p>
        </p:txBody>
      </p:sp>
      <p:pic>
        <p:nvPicPr>
          <p:cNvPr id="9" name="Image 3" descr="preencoded.png"/>
          <p:cNvPicPr>
            <a:picLocks noChangeAspect="1"/>
          </p:cNvPicPr>
          <p:nvPr/>
        </p:nvPicPr>
        <p:blipFill>
          <a:blip r:embed="rId6"/>
          <a:stretch>
            <a:fillRect/>
          </a:stretch>
        </p:blipFill>
        <p:spPr>
          <a:xfrm>
            <a:off x="5254704" y="4688919"/>
            <a:ext cx="566976" cy="566976"/>
          </a:xfrm>
          <a:prstGeom prst="rect">
            <a:avLst/>
          </a:prstGeom>
        </p:spPr>
      </p:pic>
      <p:sp>
        <p:nvSpPr>
          <p:cNvPr id="10" name="Text 4"/>
          <p:cNvSpPr/>
          <p:nvPr/>
        </p:nvSpPr>
        <p:spPr>
          <a:xfrm>
            <a:off x="5254704" y="5482709"/>
            <a:ext cx="3093482" cy="354330"/>
          </a:xfrm>
          <a:prstGeom prst="rect">
            <a:avLst/>
          </a:prstGeom>
          <a:noFill/>
          <a:ln/>
        </p:spPr>
        <p:txBody>
          <a:bodyPr wrap="none" rtlCol="0" anchor="t"/>
          <a:lstStyle/>
          <a:p>
            <a:pPr marL="0" indent="0" algn="l">
              <a:lnSpc>
                <a:spcPts val="2791"/>
              </a:lnSpc>
              <a:buNone/>
            </a:pPr>
            <a:r>
              <a:rPr lang="en-US" sz="2233" dirty="0">
                <a:solidFill>
                  <a:srgbClr val="272525"/>
                </a:solidFill>
                <a:latin typeface="Gelasio" pitchFamily="34" charset="0"/>
                <a:ea typeface="Gelasio" pitchFamily="34" charset="-122"/>
                <a:cs typeface="Gelasio" pitchFamily="34" charset="-120"/>
              </a:rPr>
              <a:t>Impact of Global Factors</a:t>
            </a:r>
            <a:endParaRPr lang="en-US" sz="2233" dirty="0"/>
          </a:p>
        </p:txBody>
      </p:sp>
      <p:sp>
        <p:nvSpPr>
          <p:cNvPr id="11" name="Text 5"/>
          <p:cNvSpPr/>
          <p:nvPr/>
        </p:nvSpPr>
        <p:spPr>
          <a:xfrm>
            <a:off x="5254704" y="5973128"/>
            <a:ext cx="4120872" cy="1088708"/>
          </a:xfrm>
          <a:prstGeom prst="rect">
            <a:avLst/>
          </a:prstGeom>
          <a:noFill/>
          <a:ln/>
        </p:spPr>
        <p:txBody>
          <a:bodyPr wrap="square" rtlCol="0" anchor="t"/>
          <a:lstStyle/>
          <a:p>
            <a:pPr marL="0" indent="0" algn="l">
              <a:lnSpc>
                <a:spcPts val="2858"/>
              </a:lnSpc>
              <a:buNone/>
            </a:pPr>
            <a:r>
              <a:rPr lang="en-US" sz="1786" dirty="0">
                <a:solidFill>
                  <a:srgbClr val="272525"/>
                </a:solidFill>
                <a:latin typeface="Lato" pitchFamily="34" charset="0"/>
                <a:ea typeface="Lato" pitchFamily="34" charset="-122"/>
                <a:cs typeface="Lato" pitchFamily="34" charset="-120"/>
              </a:rPr>
              <a:t>Global interest rate trends and economic conditions also play a role in shaping interest rate movements in India.</a:t>
            </a:r>
            <a:endParaRPr lang="en-US" sz="1786" dirty="0"/>
          </a:p>
        </p:txBody>
      </p:sp>
      <p:pic>
        <p:nvPicPr>
          <p:cNvPr id="12" name="Image 4" descr="preencoded.png"/>
          <p:cNvPicPr>
            <a:picLocks noChangeAspect="1"/>
          </p:cNvPicPr>
          <p:nvPr/>
        </p:nvPicPr>
        <p:blipFill>
          <a:blip r:embed="rId7"/>
          <a:stretch>
            <a:fillRect/>
          </a:stretch>
        </p:blipFill>
        <p:spPr>
          <a:xfrm>
            <a:off x="9715738" y="4688919"/>
            <a:ext cx="566976" cy="566976"/>
          </a:xfrm>
          <a:prstGeom prst="rect">
            <a:avLst/>
          </a:prstGeom>
        </p:spPr>
      </p:pic>
      <p:sp>
        <p:nvSpPr>
          <p:cNvPr id="13" name="Text 6"/>
          <p:cNvSpPr/>
          <p:nvPr/>
        </p:nvSpPr>
        <p:spPr>
          <a:xfrm>
            <a:off x="9715738" y="5482709"/>
            <a:ext cx="2835235" cy="354330"/>
          </a:xfrm>
          <a:prstGeom prst="rect">
            <a:avLst/>
          </a:prstGeom>
          <a:noFill/>
          <a:ln/>
        </p:spPr>
        <p:txBody>
          <a:bodyPr wrap="none" rtlCol="0" anchor="t"/>
          <a:lstStyle/>
          <a:p>
            <a:pPr marL="0" indent="0" algn="l">
              <a:lnSpc>
                <a:spcPts val="2791"/>
              </a:lnSpc>
              <a:buNone/>
            </a:pPr>
            <a:r>
              <a:rPr lang="en-US" sz="2233" dirty="0">
                <a:solidFill>
                  <a:srgbClr val="272525"/>
                </a:solidFill>
                <a:latin typeface="Gelasio" pitchFamily="34" charset="0"/>
                <a:ea typeface="Gelasio" pitchFamily="34" charset="-122"/>
                <a:cs typeface="Gelasio" pitchFamily="34" charset="-120"/>
              </a:rPr>
              <a:t>Future Outlook</a:t>
            </a:r>
            <a:endParaRPr lang="en-US" sz="2233" dirty="0"/>
          </a:p>
        </p:txBody>
      </p:sp>
      <p:sp>
        <p:nvSpPr>
          <p:cNvPr id="14" name="Text 7"/>
          <p:cNvSpPr/>
          <p:nvPr/>
        </p:nvSpPr>
        <p:spPr>
          <a:xfrm>
            <a:off x="9715738" y="5973128"/>
            <a:ext cx="4120753" cy="1451610"/>
          </a:xfrm>
          <a:prstGeom prst="rect">
            <a:avLst/>
          </a:prstGeom>
          <a:noFill/>
          <a:ln/>
        </p:spPr>
        <p:txBody>
          <a:bodyPr wrap="square" rtlCol="0" anchor="t"/>
          <a:lstStyle/>
          <a:p>
            <a:pPr marL="0" indent="0" algn="l">
              <a:lnSpc>
                <a:spcPts val="2858"/>
              </a:lnSpc>
              <a:buNone/>
            </a:pPr>
            <a:r>
              <a:rPr lang="en-US" sz="1786" dirty="0">
                <a:solidFill>
                  <a:srgbClr val="272525"/>
                </a:solidFill>
                <a:latin typeface="Lato" pitchFamily="34" charset="0"/>
                <a:ea typeface="Lato" pitchFamily="34" charset="-122"/>
                <a:cs typeface="Lato" pitchFamily="34" charset="-120"/>
              </a:rPr>
              <a:t>Interest rates are expected to remain low in the near term, but their trajectory will depend on the evolving economic landscape.</a:t>
            </a:r>
            <a:endParaRPr lang="en-US" sz="1786"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793790" y="1147405"/>
            <a:ext cx="11958280" cy="708779"/>
          </a:xfrm>
          <a:prstGeom prst="rect">
            <a:avLst/>
          </a:prstGeom>
          <a:noFill/>
          <a:ln/>
        </p:spPr>
        <p:txBody>
          <a:bodyPr wrap="none" rtlCol="0" anchor="t"/>
          <a:lstStyle/>
          <a:p>
            <a:pPr marL="0" indent="0">
              <a:lnSpc>
                <a:spcPts val="5581"/>
              </a:lnSpc>
              <a:buNone/>
            </a:pPr>
            <a:r>
              <a:rPr lang="en-US" sz="4465" dirty="0">
                <a:solidFill>
                  <a:srgbClr val="312F2B"/>
                </a:solidFill>
                <a:latin typeface="Gelasio" pitchFamily="34" charset="0"/>
                <a:ea typeface="Gelasio" pitchFamily="34" charset="-122"/>
                <a:cs typeface="Gelasio" pitchFamily="34" charset="-120"/>
              </a:rPr>
              <a:t>Impact of Interest Rates on the Financial Sector</a:t>
            </a:r>
            <a:endParaRPr lang="en-US" sz="4465" dirty="0"/>
          </a:p>
        </p:txBody>
      </p:sp>
      <p:pic>
        <p:nvPicPr>
          <p:cNvPr id="5" name="Image 1" descr="preencoded.png"/>
          <p:cNvPicPr>
            <a:picLocks noChangeAspect="1"/>
          </p:cNvPicPr>
          <p:nvPr/>
        </p:nvPicPr>
        <p:blipFill>
          <a:blip r:embed="rId4"/>
          <a:stretch>
            <a:fillRect/>
          </a:stretch>
        </p:blipFill>
        <p:spPr>
          <a:xfrm>
            <a:off x="793790" y="2309813"/>
            <a:ext cx="4120753" cy="2546747"/>
          </a:xfrm>
          <a:prstGeom prst="rect">
            <a:avLst/>
          </a:prstGeom>
        </p:spPr>
      </p:pic>
      <p:sp>
        <p:nvSpPr>
          <p:cNvPr id="6" name="Text 2"/>
          <p:cNvSpPr/>
          <p:nvPr/>
        </p:nvSpPr>
        <p:spPr>
          <a:xfrm>
            <a:off x="793790" y="5140047"/>
            <a:ext cx="2835235" cy="354330"/>
          </a:xfrm>
          <a:prstGeom prst="rect">
            <a:avLst/>
          </a:prstGeom>
          <a:noFill/>
          <a:ln/>
        </p:spPr>
        <p:txBody>
          <a:bodyPr wrap="none" rtlCol="0" anchor="t"/>
          <a:lstStyle/>
          <a:p>
            <a:pPr marL="0" indent="0" algn="l">
              <a:lnSpc>
                <a:spcPts val="2791"/>
              </a:lnSpc>
              <a:buNone/>
            </a:pPr>
            <a:r>
              <a:rPr lang="en-US" sz="2233" dirty="0">
                <a:solidFill>
                  <a:srgbClr val="272525"/>
                </a:solidFill>
                <a:latin typeface="Gelasio" pitchFamily="34" charset="0"/>
                <a:ea typeface="Gelasio" pitchFamily="34" charset="-122"/>
                <a:cs typeface="Gelasio" pitchFamily="34" charset="-120"/>
              </a:rPr>
              <a:t>Bank Lending</a:t>
            </a:r>
            <a:endParaRPr lang="en-US" sz="2233" dirty="0"/>
          </a:p>
        </p:txBody>
      </p:sp>
      <p:sp>
        <p:nvSpPr>
          <p:cNvPr id="7" name="Text 3"/>
          <p:cNvSpPr/>
          <p:nvPr/>
        </p:nvSpPr>
        <p:spPr>
          <a:xfrm>
            <a:off x="793790" y="5630466"/>
            <a:ext cx="4120753" cy="1088708"/>
          </a:xfrm>
          <a:prstGeom prst="rect">
            <a:avLst/>
          </a:prstGeom>
          <a:noFill/>
          <a:ln/>
        </p:spPr>
        <p:txBody>
          <a:bodyPr wrap="square" rtlCol="0" anchor="t"/>
          <a:lstStyle/>
          <a:p>
            <a:pPr marL="0" indent="0" algn="l">
              <a:lnSpc>
                <a:spcPts val="2858"/>
              </a:lnSpc>
              <a:buNone/>
            </a:pPr>
            <a:r>
              <a:rPr lang="en-US" sz="1786" dirty="0">
                <a:solidFill>
                  <a:srgbClr val="272525"/>
                </a:solidFill>
                <a:latin typeface="Lato" pitchFamily="34" charset="0"/>
                <a:ea typeface="Lato" pitchFamily="34" charset="-122"/>
                <a:cs typeface="Lato" pitchFamily="34" charset="-120"/>
              </a:rPr>
              <a:t>Lower interest rates encourage banks to lend more, leading to increased credit availability for businesses and consumers.</a:t>
            </a:r>
            <a:endParaRPr lang="en-US" sz="1786" dirty="0"/>
          </a:p>
        </p:txBody>
      </p:sp>
      <p:pic>
        <p:nvPicPr>
          <p:cNvPr id="8" name="Image 2" descr="preencoded.png"/>
          <p:cNvPicPr>
            <a:picLocks noChangeAspect="1"/>
          </p:cNvPicPr>
          <p:nvPr/>
        </p:nvPicPr>
        <p:blipFill>
          <a:blip r:embed="rId5"/>
          <a:stretch>
            <a:fillRect/>
          </a:stretch>
        </p:blipFill>
        <p:spPr>
          <a:xfrm>
            <a:off x="5254704" y="2309813"/>
            <a:ext cx="4120872" cy="2546866"/>
          </a:xfrm>
          <a:prstGeom prst="rect">
            <a:avLst/>
          </a:prstGeom>
        </p:spPr>
      </p:pic>
      <p:sp>
        <p:nvSpPr>
          <p:cNvPr id="9" name="Text 4"/>
          <p:cNvSpPr/>
          <p:nvPr/>
        </p:nvSpPr>
        <p:spPr>
          <a:xfrm>
            <a:off x="5254704" y="5140166"/>
            <a:ext cx="2835235" cy="354330"/>
          </a:xfrm>
          <a:prstGeom prst="rect">
            <a:avLst/>
          </a:prstGeom>
          <a:noFill/>
          <a:ln/>
        </p:spPr>
        <p:txBody>
          <a:bodyPr wrap="none" rtlCol="0" anchor="t"/>
          <a:lstStyle/>
          <a:p>
            <a:pPr marL="0" indent="0" algn="l">
              <a:lnSpc>
                <a:spcPts val="2791"/>
              </a:lnSpc>
              <a:buNone/>
            </a:pPr>
            <a:r>
              <a:rPr lang="en-US" sz="2233" dirty="0">
                <a:solidFill>
                  <a:srgbClr val="272525"/>
                </a:solidFill>
                <a:latin typeface="Gelasio" pitchFamily="34" charset="0"/>
                <a:ea typeface="Gelasio" pitchFamily="34" charset="-122"/>
                <a:cs typeface="Gelasio" pitchFamily="34" charset="-120"/>
              </a:rPr>
              <a:t>Equity Market</a:t>
            </a:r>
            <a:endParaRPr lang="en-US" sz="2233" dirty="0"/>
          </a:p>
        </p:txBody>
      </p:sp>
      <p:sp>
        <p:nvSpPr>
          <p:cNvPr id="10" name="Text 5"/>
          <p:cNvSpPr/>
          <p:nvPr/>
        </p:nvSpPr>
        <p:spPr>
          <a:xfrm>
            <a:off x="5254704" y="5630585"/>
            <a:ext cx="4120872" cy="1451610"/>
          </a:xfrm>
          <a:prstGeom prst="rect">
            <a:avLst/>
          </a:prstGeom>
          <a:noFill/>
          <a:ln/>
        </p:spPr>
        <p:txBody>
          <a:bodyPr wrap="square" rtlCol="0" anchor="t"/>
          <a:lstStyle/>
          <a:p>
            <a:pPr marL="0" indent="0" algn="l">
              <a:lnSpc>
                <a:spcPts val="2858"/>
              </a:lnSpc>
              <a:buNone/>
            </a:pPr>
            <a:r>
              <a:rPr lang="en-US" sz="1786" dirty="0">
                <a:solidFill>
                  <a:srgbClr val="272525"/>
                </a:solidFill>
                <a:latin typeface="Lato" pitchFamily="34" charset="0"/>
                <a:ea typeface="Lato" pitchFamily="34" charset="-122"/>
                <a:cs typeface="Lato" pitchFamily="34" charset="-120"/>
              </a:rPr>
              <a:t>Interest rate changes can influence the attractiveness of equities compared to fixed-income investments, affecting the performance of the stock market.</a:t>
            </a:r>
            <a:endParaRPr lang="en-US" sz="1786" dirty="0"/>
          </a:p>
        </p:txBody>
      </p:sp>
      <p:pic>
        <p:nvPicPr>
          <p:cNvPr id="11" name="Image 3" descr="preencoded.png"/>
          <p:cNvPicPr>
            <a:picLocks noChangeAspect="1"/>
          </p:cNvPicPr>
          <p:nvPr/>
        </p:nvPicPr>
        <p:blipFill>
          <a:blip r:embed="rId6"/>
          <a:stretch>
            <a:fillRect/>
          </a:stretch>
        </p:blipFill>
        <p:spPr>
          <a:xfrm>
            <a:off x="9715738" y="2309813"/>
            <a:ext cx="4120753" cy="2546747"/>
          </a:xfrm>
          <a:prstGeom prst="rect">
            <a:avLst/>
          </a:prstGeom>
        </p:spPr>
      </p:pic>
      <p:sp>
        <p:nvSpPr>
          <p:cNvPr id="12" name="Text 6"/>
          <p:cNvSpPr/>
          <p:nvPr/>
        </p:nvSpPr>
        <p:spPr>
          <a:xfrm>
            <a:off x="9715738" y="5140047"/>
            <a:ext cx="2835235" cy="354330"/>
          </a:xfrm>
          <a:prstGeom prst="rect">
            <a:avLst/>
          </a:prstGeom>
          <a:noFill/>
          <a:ln/>
        </p:spPr>
        <p:txBody>
          <a:bodyPr wrap="none" rtlCol="0" anchor="t"/>
          <a:lstStyle/>
          <a:p>
            <a:pPr marL="0" indent="0" algn="l">
              <a:lnSpc>
                <a:spcPts val="2791"/>
              </a:lnSpc>
              <a:buNone/>
            </a:pPr>
            <a:r>
              <a:rPr lang="en-US" sz="2233" dirty="0">
                <a:solidFill>
                  <a:srgbClr val="272525"/>
                </a:solidFill>
                <a:latin typeface="Gelasio" pitchFamily="34" charset="0"/>
                <a:ea typeface="Gelasio" pitchFamily="34" charset="-122"/>
                <a:cs typeface="Gelasio" pitchFamily="34" charset="-120"/>
              </a:rPr>
              <a:t>Real Estate</a:t>
            </a:r>
            <a:endParaRPr lang="en-US" sz="2233" dirty="0"/>
          </a:p>
        </p:txBody>
      </p:sp>
      <p:sp>
        <p:nvSpPr>
          <p:cNvPr id="13" name="Text 7"/>
          <p:cNvSpPr/>
          <p:nvPr/>
        </p:nvSpPr>
        <p:spPr>
          <a:xfrm>
            <a:off x="9715738" y="5630466"/>
            <a:ext cx="4120753" cy="1451610"/>
          </a:xfrm>
          <a:prstGeom prst="rect">
            <a:avLst/>
          </a:prstGeom>
          <a:noFill/>
          <a:ln/>
        </p:spPr>
        <p:txBody>
          <a:bodyPr wrap="square" rtlCol="0" anchor="t"/>
          <a:lstStyle/>
          <a:p>
            <a:pPr marL="0" indent="0" algn="l">
              <a:lnSpc>
                <a:spcPts val="2858"/>
              </a:lnSpc>
              <a:buNone/>
            </a:pPr>
            <a:r>
              <a:rPr lang="en-US" sz="1786" dirty="0">
                <a:solidFill>
                  <a:srgbClr val="272525"/>
                </a:solidFill>
                <a:latin typeface="Lato" pitchFamily="34" charset="0"/>
                <a:ea typeface="Lato" pitchFamily="34" charset="-122"/>
                <a:cs typeface="Lato" pitchFamily="34" charset="-120"/>
              </a:rPr>
              <a:t>Lower interest rates can make borrowing more affordable, stimulating demand for housing and other real estate investments.</a:t>
            </a:r>
            <a:endParaRPr lang="en-US" sz="1786" dirty="0"/>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TotalTime>
  <Words>764</Words>
  <Application>Microsoft Office PowerPoint</Application>
  <PresentationFormat>Custom</PresentationFormat>
  <Paragraphs>90</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Amasis MT Pro Black</vt:lpstr>
      <vt:lpstr>Amasis MT Pro Medium</vt:lpstr>
      <vt:lpstr>Arial</vt:lpstr>
      <vt:lpstr>Gelasio</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Kalpesh Patil(MBA-24)</cp:lastModifiedBy>
  <cp:revision>2</cp:revision>
  <dcterms:created xsi:type="dcterms:W3CDTF">2024-07-31T09:18:09Z</dcterms:created>
  <dcterms:modified xsi:type="dcterms:W3CDTF">2024-07-31T09:43:29Z</dcterms:modified>
</cp:coreProperties>
</file>